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EE89D-7B93-46DA-8D80-D6371E94887A}" type="datetimeFigureOut">
              <a:rPr lang="en-US" smtClean="0"/>
              <a:t>11/11/2018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A7F14B-15FA-4946-AADF-93FC23480E31}" type="slidenum">
              <a:rPr lang="en-US" smtClean="0"/>
              <a:t>‹#›</a:t>
            </a:fld>
            <a:endParaRPr lang="en-US"/>
          </a:p>
        </p:txBody>
      </p:sp>
    </p:spTree>
    <p:extLst>
      <p:ext uri="{BB962C8B-B14F-4D97-AF65-F5344CB8AC3E}">
        <p14:creationId xmlns:p14="http://schemas.microsoft.com/office/powerpoint/2010/main" val="337197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58BB4A-5FDC-4B57-A884-E132FF2A9254}" type="slidenum">
              <a:rPr lang="en-US" sz="1200">
                <a:latin typeface="Arial" charset="0"/>
              </a:rPr>
              <a:pPr/>
              <a:t>1</a:t>
            </a:fld>
            <a:endParaRPr lang="en-US" sz="1200">
              <a:latin typeface="Arial"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1EB145-747F-425A-AFAB-D56938532E26}" type="slidenum">
              <a:rPr lang="en-US" sz="1200">
                <a:latin typeface="Arial" charset="0"/>
              </a:rPr>
              <a:pPr/>
              <a:t>10</a:t>
            </a:fld>
            <a:endParaRPr lang="en-US" sz="1200">
              <a:latin typeface="Arial"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43F555-6529-435F-B83D-71A15062E99F}" type="slidenum">
              <a:rPr lang="en-US" sz="1200">
                <a:latin typeface="Arial" charset="0"/>
              </a:rPr>
              <a:pPr/>
              <a:t>11</a:t>
            </a:fld>
            <a:endParaRPr lang="en-US" sz="1200">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AAD064-EC82-490A-9F82-8C6A1CD0CBB1}" type="slidenum">
              <a:rPr lang="en-US" sz="1200">
                <a:latin typeface="Arial" charset="0"/>
              </a:rPr>
              <a:pPr/>
              <a:t>12</a:t>
            </a:fld>
            <a:endParaRPr lang="en-US" sz="1200">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72A2E0-5FC2-4660-A358-8EACA56DDB70}" type="slidenum">
              <a:rPr lang="en-US" sz="1200">
                <a:latin typeface="Arial" charset="0"/>
              </a:rPr>
              <a:pPr/>
              <a:t>13</a:t>
            </a:fld>
            <a:endParaRPr lang="en-US" sz="120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1D8F81-F405-4B14-B119-75D1F4DB210A}" type="slidenum">
              <a:rPr lang="en-US" sz="1200">
                <a:latin typeface="Arial" charset="0"/>
              </a:rPr>
              <a:pPr/>
              <a:t>14</a:t>
            </a:fld>
            <a:endParaRPr lang="en-US" sz="1200">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9DE7B6-CE54-41F2-9E01-D2C4950B8513}" type="slidenum">
              <a:rPr lang="en-US" sz="1200">
                <a:latin typeface="Arial" charset="0"/>
              </a:rPr>
              <a:pPr/>
              <a:t>15</a:t>
            </a:fld>
            <a:endParaRPr lang="en-US" sz="1200">
              <a:latin typeface="Arial"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D30236-E1BC-429F-A397-73AA76F97F47}" type="slidenum">
              <a:rPr lang="en-US" sz="1200">
                <a:latin typeface="Arial" charset="0"/>
              </a:rPr>
              <a:pPr/>
              <a:t>16</a:t>
            </a:fld>
            <a:endParaRPr lang="en-US" sz="1200">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FD81C61-954A-4782-B6E2-2826D58E9685}" type="slidenum">
              <a:rPr lang="en-US" sz="1200">
                <a:latin typeface="Arial" charset="0"/>
              </a:rPr>
              <a:pPr/>
              <a:t>17</a:t>
            </a:fld>
            <a:endParaRPr lang="en-US" sz="1200">
              <a:latin typeface="Arial"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DF3B46-11AF-41F9-ADDC-5E9266538E8E}" type="slidenum">
              <a:rPr lang="en-US" sz="1200">
                <a:latin typeface="Arial" charset="0"/>
              </a:rPr>
              <a:pPr/>
              <a:t>18</a:t>
            </a:fld>
            <a:endParaRPr lang="en-US" sz="1200">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861AF1-A1CF-4A02-A2C4-C82F6A45ADB3}" type="slidenum">
              <a:rPr lang="en-US" sz="1200">
                <a:latin typeface="Arial" charset="0"/>
              </a:rPr>
              <a:pPr/>
              <a:t>19</a:t>
            </a:fld>
            <a:endParaRPr lang="en-US" sz="120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1F0B41-9495-4AD6-A345-5A0FE907D0EC}" type="slidenum">
              <a:rPr lang="en-US" sz="1200">
                <a:latin typeface="Arial" charset="0"/>
              </a:rPr>
              <a:pPr/>
              <a:t>2</a:t>
            </a:fld>
            <a:endParaRPr lang="en-US" sz="1200">
              <a:latin typeface="Arial"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A2991A-7A99-4D45-8027-4A74B5E65ADA}" type="slidenum">
              <a:rPr lang="en-US" sz="1200">
                <a:latin typeface="Arial" charset="0"/>
              </a:rPr>
              <a:pPr/>
              <a:t>20</a:t>
            </a:fld>
            <a:endParaRPr lang="en-US" sz="120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808122-7A98-42BB-BB2E-753399F19EA4}" type="slidenum">
              <a:rPr lang="en-US" sz="1200">
                <a:latin typeface="Arial" charset="0"/>
              </a:rPr>
              <a:pPr/>
              <a:t>3</a:t>
            </a:fld>
            <a:endParaRPr lang="en-US" sz="1200">
              <a:latin typeface="Arial"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62A7EBA-EFB5-4FB3-99C7-8C132C7443B7}" type="slidenum">
              <a:rPr lang="en-US" sz="1200">
                <a:latin typeface="Arial" charset="0"/>
              </a:rPr>
              <a:pPr/>
              <a:t>4</a:t>
            </a:fld>
            <a:endParaRPr lang="en-US" sz="1200">
              <a:latin typeface="Arial"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7F4E39-7EB9-422D-B678-B69733E510AE}" type="slidenum">
              <a:rPr lang="en-US" sz="1200">
                <a:latin typeface="Arial" charset="0"/>
              </a:rPr>
              <a:pPr/>
              <a:t>5</a:t>
            </a:fld>
            <a:endParaRPr lang="en-US" sz="1200">
              <a:latin typeface="Arial"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D900CA-FBFC-49B4-8462-04AC204036CD}" type="slidenum">
              <a:rPr lang="en-US" sz="1200">
                <a:latin typeface="Arial" charset="0"/>
              </a:rPr>
              <a:pPr/>
              <a:t>6</a:t>
            </a:fld>
            <a:endParaRPr lang="en-US" sz="1200">
              <a:latin typeface="Arial"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4D6DB2-7ADC-4847-81DD-115AEA3CF093}" type="slidenum">
              <a:rPr lang="en-US" sz="1200">
                <a:latin typeface="Arial" charset="0"/>
              </a:rPr>
              <a:pPr/>
              <a:t>7</a:t>
            </a:fld>
            <a:endParaRPr lang="en-US" sz="1200">
              <a:latin typeface="Arial"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7B8161F-DDE8-4DDB-BA1B-E899D54C139C}" type="slidenum">
              <a:rPr lang="en-US" sz="1200">
                <a:latin typeface="Arial" charset="0"/>
              </a:rPr>
              <a:pPr/>
              <a:t>8</a:t>
            </a:fld>
            <a:endParaRPr lang="en-US" sz="1200">
              <a:latin typeface="Arial"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3E7FB0-D8D5-445B-9BEB-5A5802DA5AB1}" type="slidenum">
              <a:rPr lang="en-US" sz="1200">
                <a:latin typeface="Arial" charset="0"/>
              </a:rPr>
              <a:pPr/>
              <a:t>9</a:t>
            </a:fld>
            <a:endParaRPr lang="en-US" sz="1200">
              <a:latin typeface="Arial"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18AAED5-A3D9-4968-8362-359EC3302747}" type="datetimeFigureOut">
              <a:rPr lang="en-US" smtClean="0"/>
              <a:t>11/11/2018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22228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18AAED5-A3D9-4968-8362-359EC3302747}" type="datetimeFigureOut">
              <a:rPr lang="en-US" smtClean="0"/>
              <a:t>11/11/2018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57135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18AAED5-A3D9-4968-8362-359EC3302747}" type="datetimeFigureOut">
              <a:rPr lang="en-US" smtClean="0"/>
              <a:t>11/11/2018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69555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2330450"/>
            <a:ext cx="8991600" cy="2241550"/>
          </a:xfrm>
          <a:prstGeom prst="rect">
            <a:avLst/>
          </a:prstGeom>
          <a:gradFill rotWithShape="1">
            <a:gsLst>
              <a:gs pos="0">
                <a:srgbClr val="3399FF"/>
              </a:gs>
              <a:gs pos="50000">
                <a:schemeClr val="hlink"/>
              </a:gs>
              <a:gs pos="100000">
                <a:srgbClr val="3399FF"/>
              </a:gs>
            </a:gsLst>
            <a:lin ang="2700000" scaled="1"/>
          </a:gradFill>
          <a:ln w="19050">
            <a:solidFill>
              <a:schemeClr val="tx2"/>
            </a:solidFill>
            <a:miter lim="800000"/>
            <a:headEnd/>
            <a:tailEnd/>
          </a:ln>
          <a:effectLst/>
        </p:spPr>
        <p:txBody>
          <a:bodyPr wrap="none" anchor="ctr"/>
          <a:lstStyle/>
          <a:p>
            <a:pPr>
              <a:defRPr/>
            </a:pPr>
            <a:endParaRPr lang="en-US"/>
          </a:p>
        </p:txBody>
      </p:sp>
      <p:sp>
        <p:nvSpPr>
          <p:cNvPr id="3" name="Rectangle 14"/>
          <p:cNvSpPr>
            <a:spLocks noChangeArrowheads="1"/>
          </p:cNvSpPr>
          <p:nvPr userDrawn="1"/>
        </p:nvSpPr>
        <p:spPr bwMode="auto">
          <a:xfrm>
            <a:off x="457200" y="457200"/>
            <a:ext cx="8153400" cy="5791200"/>
          </a:xfrm>
          <a:prstGeom prst="rect">
            <a:avLst/>
          </a:prstGeom>
          <a:solidFill>
            <a:srgbClr val="FFFFFF"/>
          </a:solidFill>
          <a:ln w="28575">
            <a:solidFill>
              <a:srgbClr val="996633"/>
            </a:solidFill>
            <a:miter lim="800000"/>
            <a:headEnd/>
            <a:tailEnd/>
          </a:ln>
          <a:effectLst/>
        </p:spPr>
        <p:txBody>
          <a:bodyPr wrap="none" anchor="ctr"/>
          <a:lstStyle/>
          <a:p>
            <a:pPr>
              <a:defRPr/>
            </a:pPr>
            <a:endParaRPr lang="en-US"/>
          </a:p>
        </p:txBody>
      </p:sp>
      <p:sp>
        <p:nvSpPr>
          <p:cNvPr id="4" name="Text Box 15"/>
          <p:cNvSpPr txBox="1">
            <a:spLocks noChangeArrowheads="1"/>
          </p:cNvSpPr>
          <p:nvPr userDrawn="1"/>
        </p:nvSpPr>
        <p:spPr bwMode="auto">
          <a:xfrm>
            <a:off x="8153400" y="6400800"/>
            <a:ext cx="762000" cy="276225"/>
          </a:xfrm>
          <a:prstGeom prst="rect">
            <a:avLst/>
          </a:prstGeom>
          <a:noFill/>
          <a:ln w="9525">
            <a:noFill/>
            <a:miter lim="800000"/>
            <a:headEnd/>
            <a:tailEnd/>
          </a:ln>
          <a:effectLst/>
        </p:spPr>
        <p:txBody>
          <a:bodyPr>
            <a:spAutoFit/>
          </a:bodyPr>
          <a:lstStyle/>
          <a:p>
            <a:pPr eaLnBrk="1" hangingPunct="1">
              <a:spcBef>
                <a:spcPct val="50000"/>
              </a:spcBef>
              <a:defRPr/>
            </a:pPr>
            <a:r>
              <a:rPr lang="en-US" sz="1200" dirty="0">
                <a:solidFill>
                  <a:srgbClr val="996633"/>
                </a:solidFill>
              </a:rPr>
              <a:t>Slide </a:t>
            </a:r>
            <a:fld id="{416160FA-DF92-487B-BF1C-1B3BBBA0AF2B}" type="slidenum">
              <a:rPr lang="en-US" sz="1200">
                <a:solidFill>
                  <a:srgbClr val="996633"/>
                </a:solidFill>
              </a:rPr>
              <a:pPr eaLnBrk="1" hangingPunct="1">
                <a:spcBef>
                  <a:spcPct val="50000"/>
                </a:spcBef>
                <a:defRPr/>
              </a:pPr>
              <a:t>‹#›</a:t>
            </a:fld>
            <a:endParaRPr lang="en-US" sz="1200" dirty="0">
              <a:solidFill>
                <a:srgbClr val="996633"/>
              </a:solidFill>
            </a:endParaRPr>
          </a:p>
        </p:txBody>
      </p:sp>
      <p:sp>
        <p:nvSpPr>
          <p:cNvPr id="5" name="Text Box 16"/>
          <p:cNvSpPr txBox="1">
            <a:spLocks noChangeArrowheads="1"/>
          </p:cNvSpPr>
          <p:nvPr userDrawn="1"/>
        </p:nvSpPr>
        <p:spPr bwMode="auto">
          <a:xfrm>
            <a:off x="152400" y="6400800"/>
            <a:ext cx="2819400" cy="274638"/>
          </a:xfrm>
          <a:prstGeom prst="rect">
            <a:avLst/>
          </a:prstGeom>
          <a:noFill/>
          <a:ln w="9525">
            <a:noFill/>
            <a:miter lim="800000"/>
            <a:headEnd/>
            <a:tailEnd/>
          </a:ln>
          <a:effectLst/>
        </p:spPr>
        <p:txBody>
          <a:bodyPr>
            <a:spAutoFit/>
          </a:bodyPr>
          <a:lstStyle/>
          <a:p>
            <a:pPr>
              <a:spcBef>
                <a:spcPct val="50000"/>
              </a:spcBef>
              <a:defRPr/>
            </a:pPr>
            <a:r>
              <a:rPr lang="en-US" sz="1200" b="1">
                <a:solidFill>
                  <a:srgbClr val="FFFFFF"/>
                </a:solidFill>
              </a:rPr>
              <a:t>Floyd, Digital Fundamentals, 10</a:t>
            </a:r>
            <a:r>
              <a:rPr lang="en-US" sz="1200" b="1" baseline="30000">
                <a:solidFill>
                  <a:srgbClr val="FFFFFF"/>
                </a:solidFill>
              </a:rPr>
              <a:t>th</a:t>
            </a:r>
            <a:r>
              <a:rPr lang="en-US" sz="1200" b="1">
                <a:solidFill>
                  <a:srgbClr val="FFFFFF"/>
                </a:solidFill>
              </a:rPr>
              <a:t> ed</a:t>
            </a:r>
          </a:p>
        </p:txBody>
      </p:sp>
    </p:spTree>
    <p:extLst>
      <p:ext uri="{BB962C8B-B14F-4D97-AF65-F5344CB8AC3E}">
        <p14:creationId xmlns:p14="http://schemas.microsoft.com/office/powerpoint/2010/main" val="146825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18AAED5-A3D9-4968-8362-359EC3302747}" type="datetimeFigureOut">
              <a:rPr lang="en-US" smtClean="0"/>
              <a:t>11/11/2018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372023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18AAED5-A3D9-4968-8362-359EC3302747}" type="datetimeFigureOut">
              <a:rPr lang="en-US" smtClean="0"/>
              <a:t>11/11/2018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227460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18AAED5-A3D9-4968-8362-359EC3302747}" type="datetimeFigureOut">
              <a:rPr lang="en-US" smtClean="0"/>
              <a:t>11/11/2018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161648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18AAED5-A3D9-4968-8362-359EC3302747}" type="datetimeFigureOut">
              <a:rPr lang="en-US" smtClean="0"/>
              <a:t>11/11/2018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119834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18AAED5-A3D9-4968-8362-359EC3302747}" type="datetimeFigureOut">
              <a:rPr lang="en-US" smtClean="0"/>
              <a:t>11/11/2018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355881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18AAED5-A3D9-4968-8362-359EC3302747}" type="datetimeFigureOut">
              <a:rPr lang="en-US" smtClean="0"/>
              <a:t>11/11/2018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107459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8AAED5-A3D9-4968-8362-359EC3302747}" type="datetimeFigureOut">
              <a:rPr lang="en-US" smtClean="0"/>
              <a:t>11/11/2018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204211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8AAED5-A3D9-4968-8362-359EC3302747}" type="datetimeFigureOut">
              <a:rPr lang="en-US" smtClean="0"/>
              <a:t>11/11/2018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2DB373-9944-4D35-B1A3-3524196135B4}" type="slidenum">
              <a:rPr lang="en-US" smtClean="0"/>
              <a:t>‹#›</a:t>
            </a:fld>
            <a:endParaRPr lang="en-US"/>
          </a:p>
        </p:txBody>
      </p:sp>
    </p:spTree>
    <p:extLst>
      <p:ext uri="{BB962C8B-B14F-4D97-AF65-F5344CB8AC3E}">
        <p14:creationId xmlns:p14="http://schemas.microsoft.com/office/powerpoint/2010/main" val="265976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AAED5-A3D9-4968-8362-359EC3302747}" type="datetimeFigureOut">
              <a:rPr lang="en-US" smtClean="0"/>
              <a:t>11/11/2018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DB373-9944-4D35-B1A3-3524196135B4}" type="slidenum">
              <a:rPr lang="en-US" smtClean="0"/>
              <a:t>‹#›</a:t>
            </a:fld>
            <a:endParaRPr lang="en-US"/>
          </a:p>
        </p:txBody>
      </p:sp>
    </p:spTree>
    <p:extLst>
      <p:ext uri="{BB962C8B-B14F-4D97-AF65-F5344CB8AC3E}">
        <p14:creationId xmlns:p14="http://schemas.microsoft.com/office/powerpoint/2010/main" val="417202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9267"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17412" name="Rectangle 4"/>
          <p:cNvSpPr>
            <a:spLocks noChangeArrowheads="1"/>
          </p:cNvSpPr>
          <p:nvPr/>
        </p:nvSpPr>
        <p:spPr bwMode="auto">
          <a:xfrm>
            <a:off x="914400" y="1143000"/>
            <a:ext cx="313848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Signed Binary Numbers</a:t>
            </a:r>
          </a:p>
        </p:txBody>
      </p:sp>
      <p:sp>
        <p:nvSpPr>
          <p:cNvPr id="17413" name="Text Box 5"/>
          <p:cNvSpPr txBox="1">
            <a:spLocks noChangeArrowheads="1"/>
          </p:cNvSpPr>
          <p:nvPr/>
        </p:nvSpPr>
        <p:spPr bwMode="auto">
          <a:xfrm>
            <a:off x="914400" y="1752600"/>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There are several ways to represent signed binary numbers. In all cases, the MSB in a signed number is the sign bit, that tells you if the number is positive or negative. </a:t>
            </a:r>
          </a:p>
        </p:txBody>
      </p:sp>
      <p:sp>
        <p:nvSpPr>
          <p:cNvPr id="17414" name="Text Box 17"/>
          <p:cNvSpPr txBox="1">
            <a:spLocks noChangeArrowheads="1"/>
          </p:cNvSpPr>
          <p:nvPr/>
        </p:nvSpPr>
        <p:spPr bwMode="auto">
          <a:xfrm>
            <a:off x="914400" y="2895600"/>
            <a:ext cx="7543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Computers use a modified 2’s complement for signed numbers. Positive numbers are stored in </a:t>
            </a:r>
            <a:r>
              <a:rPr lang="en-US" i="1"/>
              <a:t>true</a:t>
            </a:r>
            <a:r>
              <a:rPr lang="en-US"/>
              <a:t> form (with a 0 for the sign bit) and negative numbers are stored in </a:t>
            </a:r>
            <a:r>
              <a:rPr lang="en-US" i="1"/>
              <a:t>complement</a:t>
            </a:r>
            <a:r>
              <a:rPr lang="en-US"/>
              <a:t> form (with a 1 for the sign bit). </a:t>
            </a:r>
          </a:p>
        </p:txBody>
      </p:sp>
      <p:sp>
        <p:nvSpPr>
          <p:cNvPr id="139294" name="Text Box 30"/>
          <p:cNvSpPr txBox="1">
            <a:spLocks noChangeArrowheads="1"/>
          </p:cNvSpPr>
          <p:nvPr/>
        </p:nvSpPr>
        <p:spPr bwMode="auto">
          <a:xfrm>
            <a:off x="1905000" y="4495800"/>
            <a:ext cx="647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For example, the positive number 58 is written using 8-bits as </a:t>
            </a:r>
            <a:r>
              <a:rPr lang="en-US" sz="2000">
                <a:solidFill>
                  <a:srgbClr val="FF0000"/>
                </a:solidFill>
              </a:rPr>
              <a:t>0</a:t>
            </a:r>
            <a:r>
              <a:rPr lang="en-US" sz="2000">
                <a:solidFill>
                  <a:srgbClr val="008000"/>
                </a:solidFill>
              </a:rPr>
              <a:t>0111010</a:t>
            </a:r>
            <a:r>
              <a:rPr lang="en-US" sz="2000"/>
              <a:t> (true form).</a:t>
            </a:r>
          </a:p>
        </p:txBody>
      </p:sp>
      <p:sp>
        <p:nvSpPr>
          <p:cNvPr id="139295" name="Text Box 31"/>
          <p:cNvSpPr txBox="1">
            <a:spLocks noChangeArrowheads="1"/>
          </p:cNvSpPr>
          <p:nvPr/>
        </p:nvSpPr>
        <p:spPr bwMode="auto">
          <a:xfrm>
            <a:off x="838200" y="539432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Sign bit</a:t>
            </a:r>
          </a:p>
        </p:txBody>
      </p:sp>
      <p:sp>
        <p:nvSpPr>
          <p:cNvPr id="139296" name="Line 32"/>
          <p:cNvSpPr>
            <a:spLocks noChangeShapeType="1"/>
          </p:cNvSpPr>
          <p:nvPr/>
        </p:nvSpPr>
        <p:spPr bwMode="auto">
          <a:xfrm flipV="1">
            <a:off x="1600200" y="5165725"/>
            <a:ext cx="38100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297" name="Text Box 33"/>
          <p:cNvSpPr txBox="1">
            <a:spLocks noChangeArrowheads="1"/>
          </p:cNvSpPr>
          <p:nvPr/>
        </p:nvSpPr>
        <p:spPr bwMode="auto">
          <a:xfrm>
            <a:off x="2895600" y="539432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Magnitude bits</a:t>
            </a:r>
          </a:p>
        </p:txBody>
      </p:sp>
      <p:sp>
        <p:nvSpPr>
          <p:cNvPr id="139298" name="Line 34"/>
          <p:cNvSpPr>
            <a:spLocks noChangeShapeType="1"/>
          </p:cNvSpPr>
          <p:nvPr/>
        </p:nvSpPr>
        <p:spPr bwMode="auto">
          <a:xfrm flipH="1" flipV="1">
            <a:off x="2743200" y="5165725"/>
            <a:ext cx="30480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64779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9294"/>
                                        </p:tgtEl>
                                        <p:attrNameLst>
                                          <p:attrName>style.visibility</p:attrName>
                                        </p:attrNameLst>
                                      </p:cBhvr>
                                      <p:to>
                                        <p:strVal val="visible"/>
                                      </p:to>
                                    </p:set>
                                    <p:animEffect transition="in" filter="fade">
                                      <p:cBhvr>
                                        <p:cTn id="7" dur="1000"/>
                                        <p:tgtEl>
                                          <p:spTgt spid="139294"/>
                                        </p:tgtEl>
                                      </p:cBhvr>
                                    </p:animEffect>
                                    <p:anim calcmode="lin" valueType="num">
                                      <p:cBhvr>
                                        <p:cTn id="8" dur="1000" fill="hold"/>
                                        <p:tgtEl>
                                          <p:spTgt spid="139294"/>
                                        </p:tgtEl>
                                        <p:attrNameLst>
                                          <p:attrName>ppt_x</p:attrName>
                                        </p:attrNameLst>
                                      </p:cBhvr>
                                      <p:tavLst>
                                        <p:tav tm="0">
                                          <p:val>
                                            <p:strVal val="#ppt_x"/>
                                          </p:val>
                                        </p:tav>
                                        <p:tav tm="100000">
                                          <p:val>
                                            <p:strVal val="#ppt_x"/>
                                          </p:val>
                                        </p:tav>
                                      </p:tavLst>
                                    </p:anim>
                                    <p:anim calcmode="lin" valueType="num">
                                      <p:cBhvr>
                                        <p:cTn id="9" dur="900" decel="100000" fill="hold"/>
                                        <p:tgtEl>
                                          <p:spTgt spid="1392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29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39295"/>
                                        </p:tgtEl>
                                        <p:attrNameLst>
                                          <p:attrName>style.visibility</p:attrName>
                                        </p:attrNameLst>
                                      </p:cBhvr>
                                      <p:to>
                                        <p:strVal val="visible"/>
                                      </p:to>
                                    </p:set>
                                    <p:animEffect transition="in" filter="fade">
                                      <p:cBhvr>
                                        <p:cTn id="14" dur="1000"/>
                                        <p:tgtEl>
                                          <p:spTgt spid="139295"/>
                                        </p:tgtEl>
                                      </p:cBhvr>
                                    </p:animEffect>
                                    <p:anim calcmode="lin" valueType="num">
                                      <p:cBhvr>
                                        <p:cTn id="15" dur="1000" fill="hold"/>
                                        <p:tgtEl>
                                          <p:spTgt spid="139295"/>
                                        </p:tgtEl>
                                        <p:attrNameLst>
                                          <p:attrName>ppt_x</p:attrName>
                                        </p:attrNameLst>
                                      </p:cBhvr>
                                      <p:tavLst>
                                        <p:tav tm="0">
                                          <p:val>
                                            <p:strVal val="#ppt_x"/>
                                          </p:val>
                                        </p:tav>
                                        <p:tav tm="100000">
                                          <p:val>
                                            <p:strVal val="#ppt_x"/>
                                          </p:val>
                                        </p:tav>
                                      </p:tavLst>
                                    </p:anim>
                                    <p:anim calcmode="lin" valueType="num">
                                      <p:cBhvr>
                                        <p:cTn id="16" dur="900" decel="100000" fill="hold"/>
                                        <p:tgtEl>
                                          <p:spTgt spid="13929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9295"/>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139296"/>
                                        </p:tgtEl>
                                        <p:attrNameLst>
                                          <p:attrName>style.visibility</p:attrName>
                                        </p:attrNameLst>
                                      </p:cBhvr>
                                      <p:to>
                                        <p:strVal val="visible"/>
                                      </p:to>
                                    </p:set>
                                    <p:animEffect transition="in" filter="fade">
                                      <p:cBhvr>
                                        <p:cTn id="20" dur="1000"/>
                                        <p:tgtEl>
                                          <p:spTgt spid="139296"/>
                                        </p:tgtEl>
                                      </p:cBhvr>
                                    </p:animEffect>
                                    <p:anim calcmode="lin" valueType="num">
                                      <p:cBhvr>
                                        <p:cTn id="21" dur="1000" fill="hold"/>
                                        <p:tgtEl>
                                          <p:spTgt spid="139296"/>
                                        </p:tgtEl>
                                        <p:attrNameLst>
                                          <p:attrName>ppt_x</p:attrName>
                                        </p:attrNameLst>
                                      </p:cBhvr>
                                      <p:tavLst>
                                        <p:tav tm="0">
                                          <p:val>
                                            <p:strVal val="#ppt_x"/>
                                          </p:val>
                                        </p:tav>
                                        <p:tav tm="100000">
                                          <p:val>
                                            <p:strVal val="#ppt_x"/>
                                          </p:val>
                                        </p:tav>
                                      </p:tavLst>
                                    </p:anim>
                                    <p:anim calcmode="lin" valueType="num">
                                      <p:cBhvr>
                                        <p:cTn id="22" dur="900" decel="100000" fill="hold"/>
                                        <p:tgtEl>
                                          <p:spTgt spid="13929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39296"/>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139297"/>
                                        </p:tgtEl>
                                        <p:attrNameLst>
                                          <p:attrName>style.visibility</p:attrName>
                                        </p:attrNameLst>
                                      </p:cBhvr>
                                      <p:to>
                                        <p:strVal val="visible"/>
                                      </p:to>
                                    </p:set>
                                    <p:animEffect transition="in" filter="fade">
                                      <p:cBhvr>
                                        <p:cTn id="26" dur="1000"/>
                                        <p:tgtEl>
                                          <p:spTgt spid="139297"/>
                                        </p:tgtEl>
                                      </p:cBhvr>
                                    </p:animEffect>
                                    <p:anim calcmode="lin" valueType="num">
                                      <p:cBhvr>
                                        <p:cTn id="27" dur="1000" fill="hold"/>
                                        <p:tgtEl>
                                          <p:spTgt spid="139297"/>
                                        </p:tgtEl>
                                        <p:attrNameLst>
                                          <p:attrName>ppt_x</p:attrName>
                                        </p:attrNameLst>
                                      </p:cBhvr>
                                      <p:tavLst>
                                        <p:tav tm="0">
                                          <p:val>
                                            <p:strVal val="#ppt_x"/>
                                          </p:val>
                                        </p:tav>
                                        <p:tav tm="100000">
                                          <p:val>
                                            <p:strVal val="#ppt_x"/>
                                          </p:val>
                                        </p:tav>
                                      </p:tavLst>
                                    </p:anim>
                                    <p:anim calcmode="lin" valueType="num">
                                      <p:cBhvr>
                                        <p:cTn id="28" dur="900" decel="100000" fill="hold"/>
                                        <p:tgtEl>
                                          <p:spTgt spid="13929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9297"/>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39298"/>
                                        </p:tgtEl>
                                        <p:attrNameLst>
                                          <p:attrName>style.visibility</p:attrName>
                                        </p:attrNameLst>
                                      </p:cBhvr>
                                      <p:to>
                                        <p:strVal val="visible"/>
                                      </p:to>
                                    </p:set>
                                    <p:animEffect transition="in" filter="fade">
                                      <p:cBhvr>
                                        <p:cTn id="32" dur="1000"/>
                                        <p:tgtEl>
                                          <p:spTgt spid="139298"/>
                                        </p:tgtEl>
                                      </p:cBhvr>
                                    </p:animEffect>
                                    <p:anim calcmode="lin" valueType="num">
                                      <p:cBhvr>
                                        <p:cTn id="33" dur="1000" fill="hold"/>
                                        <p:tgtEl>
                                          <p:spTgt spid="139298"/>
                                        </p:tgtEl>
                                        <p:attrNameLst>
                                          <p:attrName>ppt_x</p:attrName>
                                        </p:attrNameLst>
                                      </p:cBhvr>
                                      <p:tavLst>
                                        <p:tav tm="0">
                                          <p:val>
                                            <p:strVal val="#ppt_x"/>
                                          </p:val>
                                        </p:tav>
                                        <p:tav tm="100000">
                                          <p:val>
                                            <p:strVal val="#ppt_x"/>
                                          </p:val>
                                        </p:tav>
                                      </p:tavLst>
                                    </p:anim>
                                    <p:anim calcmode="lin" valueType="num">
                                      <p:cBhvr>
                                        <p:cTn id="34" dur="900" decel="100000" fill="hold"/>
                                        <p:tgtEl>
                                          <p:spTgt spid="13929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392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4" grpId="0"/>
      <p:bldP spid="139295" grpId="0"/>
      <p:bldP spid="139296" grpId="0" animBg="1"/>
      <p:bldP spid="139297" grpId="0"/>
      <p:bldP spid="13929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5651"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6628" name="Rectangle 4"/>
          <p:cNvSpPr>
            <a:spLocks noChangeArrowheads="1"/>
          </p:cNvSpPr>
          <p:nvPr/>
        </p:nvSpPr>
        <p:spPr bwMode="auto">
          <a:xfrm>
            <a:off x="914400" y="1143000"/>
            <a:ext cx="204628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Octal Numbers</a:t>
            </a:r>
          </a:p>
        </p:txBody>
      </p:sp>
      <p:sp>
        <p:nvSpPr>
          <p:cNvPr id="26629" name="Text Box 5"/>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26630" name="Text Box 6"/>
          <p:cNvSpPr txBox="1">
            <a:spLocks noChangeArrowheads="1"/>
          </p:cNvSpPr>
          <p:nvPr/>
        </p:nvSpPr>
        <p:spPr bwMode="auto">
          <a:xfrm>
            <a:off x="838200" y="1752600"/>
            <a:ext cx="4953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Octal is also a weighted number system.  The column weights are powers of 8, which increase from right to left.</a:t>
            </a:r>
          </a:p>
        </p:txBody>
      </p:sp>
      <p:sp>
        <p:nvSpPr>
          <p:cNvPr id="155655" name="Rectangle 7"/>
          <p:cNvSpPr>
            <a:spLocks noChangeArrowheads="1"/>
          </p:cNvSpPr>
          <p:nvPr/>
        </p:nvSpPr>
        <p:spPr bwMode="auto">
          <a:xfrm>
            <a:off x="1447800" y="3352800"/>
            <a:ext cx="4114800" cy="669925"/>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55656" name="Text Box 8"/>
          <p:cNvSpPr txBox="1">
            <a:spLocks noChangeArrowheads="1"/>
          </p:cNvSpPr>
          <p:nvPr/>
        </p:nvSpPr>
        <p:spPr bwMode="auto">
          <a:xfrm>
            <a:off x="5105400" y="3413125"/>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t>.</a:t>
            </a:r>
          </a:p>
        </p:txBody>
      </p:sp>
      <p:sp>
        <p:nvSpPr>
          <p:cNvPr id="155657" name="Text Box 9"/>
          <p:cNvSpPr txBox="1">
            <a:spLocks noChangeArrowheads="1"/>
          </p:cNvSpPr>
          <p:nvPr/>
        </p:nvSpPr>
        <p:spPr bwMode="auto">
          <a:xfrm>
            <a:off x="2133600" y="53340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t>3     7    0   2</a:t>
            </a:r>
            <a:r>
              <a:rPr lang="en-US" sz="2000" baseline="-25000"/>
              <a:t>8</a:t>
            </a:r>
            <a:r>
              <a:rPr lang="en-US" sz="2000"/>
              <a:t> </a:t>
            </a:r>
          </a:p>
        </p:txBody>
      </p:sp>
      <p:sp>
        <p:nvSpPr>
          <p:cNvPr id="155658" name="Text Box 10"/>
          <p:cNvSpPr txBox="1">
            <a:spLocks noChangeArrowheads="1"/>
          </p:cNvSpPr>
          <p:nvPr/>
        </p:nvSpPr>
        <p:spPr bwMode="auto">
          <a:xfrm>
            <a:off x="4343400" y="5715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1986</a:t>
            </a:r>
            <a:r>
              <a:rPr lang="en-US" sz="2000" baseline="-25000">
                <a:solidFill>
                  <a:srgbClr val="FF0000"/>
                </a:solidFill>
              </a:rPr>
              <a:t>10</a:t>
            </a:r>
            <a:endParaRPr lang="en-US" sz="2000">
              <a:solidFill>
                <a:srgbClr val="FF0000"/>
              </a:solidFill>
            </a:endParaRPr>
          </a:p>
        </p:txBody>
      </p:sp>
      <p:sp>
        <p:nvSpPr>
          <p:cNvPr id="155659" name="Text Box 11"/>
          <p:cNvSpPr txBox="1">
            <a:spLocks noChangeArrowheads="1"/>
          </p:cNvSpPr>
          <p:nvPr/>
        </p:nvSpPr>
        <p:spPr bwMode="auto">
          <a:xfrm>
            <a:off x="1524000" y="3489325"/>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t>Column weights</a:t>
            </a:r>
          </a:p>
        </p:txBody>
      </p:sp>
      <p:sp>
        <p:nvSpPr>
          <p:cNvPr id="155660" name="Text Box 12"/>
          <p:cNvSpPr txBox="1">
            <a:spLocks noChangeArrowheads="1"/>
          </p:cNvSpPr>
          <p:nvPr/>
        </p:nvSpPr>
        <p:spPr bwMode="auto">
          <a:xfrm>
            <a:off x="3581400" y="341312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8</a:t>
            </a:r>
            <a:r>
              <a:rPr lang="en-US" sz="1800" baseline="30000"/>
              <a:t>3</a:t>
            </a:r>
            <a:r>
              <a:rPr lang="en-US" sz="1800"/>
              <a:t>    8</a:t>
            </a:r>
            <a:r>
              <a:rPr lang="en-US" sz="1800" baseline="30000"/>
              <a:t>2</a:t>
            </a:r>
            <a:r>
              <a:rPr lang="en-US" sz="1800"/>
              <a:t>    8</a:t>
            </a:r>
            <a:r>
              <a:rPr lang="en-US" sz="1800" baseline="30000"/>
              <a:t>1</a:t>
            </a:r>
            <a:r>
              <a:rPr lang="en-US" sz="1800"/>
              <a:t>    8</a:t>
            </a:r>
            <a:r>
              <a:rPr lang="en-US" sz="1800" baseline="30000"/>
              <a:t>0</a:t>
            </a:r>
            <a:r>
              <a:rPr lang="en-US" sz="1800"/>
              <a:t> </a:t>
            </a:r>
          </a:p>
        </p:txBody>
      </p:sp>
      <p:sp>
        <p:nvSpPr>
          <p:cNvPr id="155661" name="Text Box 13"/>
          <p:cNvSpPr txBox="1">
            <a:spLocks noChangeArrowheads="1"/>
          </p:cNvSpPr>
          <p:nvPr/>
        </p:nvSpPr>
        <p:spPr bwMode="auto">
          <a:xfrm>
            <a:off x="3429000" y="36417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512   64     8     1</a:t>
            </a:r>
          </a:p>
        </p:txBody>
      </p:sp>
      <p:sp>
        <p:nvSpPr>
          <p:cNvPr id="155662" name="Text Box 14"/>
          <p:cNvSpPr txBox="1">
            <a:spLocks noChangeArrowheads="1"/>
          </p:cNvSpPr>
          <p:nvPr/>
        </p:nvSpPr>
        <p:spPr bwMode="auto">
          <a:xfrm>
            <a:off x="5105400" y="3641725"/>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t>.</a:t>
            </a:r>
          </a:p>
        </p:txBody>
      </p:sp>
      <p:sp>
        <p:nvSpPr>
          <p:cNvPr id="155663" name="Text Box 15"/>
          <p:cNvSpPr txBox="1">
            <a:spLocks noChangeArrowheads="1"/>
          </p:cNvSpPr>
          <p:nvPr/>
        </p:nvSpPr>
        <p:spPr bwMode="auto">
          <a:xfrm>
            <a:off x="3200400" y="3305175"/>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t>{</a:t>
            </a:r>
          </a:p>
        </p:txBody>
      </p:sp>
      <p:sp>
        <p:nvSpPr>
          <p:cNvPr id="155664" name="Text Box 16"/>
          <p:cNvSpPr txBox="1">
            <a:spLocks noChangeArrowheads="1"/>
          </p:cNvSpPr>
          <p:nvPr/>
        </p:nvSpPr>
        <p:spPr bwMode="auto">
          <a:xfrm>
            <a:off x="1981200" y="420687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Express 3702</a:t>
            </a:r>
            <a:r>
              <a:rPr lang="en-US" sz="2000" baseline="-25000"/>
              <a:t>8</a:t>
            </a:r>
            <a:r>
              <a:rPr lang="en-US" sz="2000"/>
              <a:t> in decimal.</a:t>
            </a:r>
          </a:p>
        </p:txBody>
      </p:sp>
      <p:sp>
        <p:nvSpPr>
          <p:cNvPr id="155665" name="WordArt 17"/>
          <p:cNvSpPr>
            <a:spLocks noChangeArrowheads="1" noChangeShapeType="1" noTextEdit="1"/>
          </p:cNvSpPr>
          <p:nvPr/>
        </p:nvSpPr>
        <p:spPr bwMode="auto">
          <a:xfrm>
            <a:off x="685800" y="4191000"/>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Example</a:t>
            </a:r>
          </a:p>
        </p:txBody>
      </p:sp>
      <p:sp>
        <p:nvSpPr>
          <p:cNvPr id="155666" name="WordArt 18"/>
          <p:cNvSpPr>
            <a:spLocks noChangeArrowheads="1" noChangeShapeType="1" noTextEdit="1"/>
          </p:cNvSpPr>
          <p:nvPr/>
        </p:nvSpPr>
        <p:spPr bwMode="auto">
          <a:xfrm>
            <a:off x="685800" y="4784725"/>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Solution</a:t>
            </a:r>
          </a:p>
        </p:txBody>
      </p:sp>
      <p:sp>
        <p:nvSpPr>
          <p:cNvPr id="155667" name="Text Box 19"/>
          <p:cNvSpPr txBox="1">
            <a:spLocks noChangeArrowheads="1"/>
          </p:cNvSpPr>
          <p:nvPr/>
        </p:nvSpPr>
        <p:spPr bwMode="auto">
          <a:xfrm>
            <a:off x="1981200" y="4724400"/>
            <a:ext cx="396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Start by writing the column weights: </a:t>
            </a:r>
          </a:p>
          <a:p>
            <a:pPr eaLnBrk="1" hangingPunct="1"/>
            <a:r>
              <a:rPr lang="en-US" sz="2000"/>
              <a:t>512  64   8   1</a:t>
            </a:r>
          </a:p>
        </p:txBody>
      </p:sp>
      <p:sp>
        <p:nvSpPr>
          <p:cNvPr id="155668" name="Text Box 20"/>
          <p:cNvSpPr txBox="1">
            <a:spLocks noChangeArrowheads="1"/>
          </p:cNvSpPr>
          <p:nvPr/>
        </p:nvSpPr>
        <p:spPr bwMode="auto">
          <a:xfrm>
            <a:off x="1295400" y="5715000"/>
            <a:ext cx="480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3(512) + 7(64) +0(8) +2(1) =</a:t>
            </a:r>
          </a:p>
        </p:txBody>
      </p:sp>
      <p:sp>
        <p:nvSpPr>
          <p:cNvPr id="26645" name="Rectangle 31"/>
          <p:cNvSpPr>
            <a:spLocks noChangeArrowheads="1"/>
          </p:cNvSpPr>
          <p:nvPr/>
        </p:nvSpPr>
        <p:spPr bwMode="auto">
          <a:xfrm>
            <a:off x="5943600" y="914400"/>
            <a:ext cx="2590800" cy="5257800"/>
          </a:xfrm>
          <a:prstGeom prst="rect">
            <a:avLst/>
          </a:prstGeom>
          <a:solidFill>
            <a:srgbClr val="EAEAEA"/>
          </a:solidFill>
          <a:ln w="9525">
            <a:solidFill>
              <a:schemeClr val="tx1"/>
            </a:solidFill>
            <a:miter lim="800000"/>
            <a:headEnd/>
            <a:tailEnd/>
          </a:ln>
        </p:spPr>
        <p:txBody>
          <a:bodyPr wrap="none" anchor="ctr"/>
          <a:lstStyle/>
          <a:p>
            <a:endParaRPr lang="en-US"/>
          </a:p>
        </p:txBody>
      </p:sp>
      <p:sp>
        <p:nvSpPr>
          <p:cNvPr id="26646" name="Text Box 32"/>
          <p:cNvSpPr txBox="1">
            <a:spLocks noChangeArrowheads="1"/>
          </p:cNvSpPr>
          <p:nvPr/>
        </p:nvSpPr>
        <p:spPr bwMode="auto">
          <a:xfrm>
            <a:off x="62484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0 1 2 3 4 5 6 7 8 9 10 11 12 13 1415</a:t>
            </a:r>
          </a:p>
        </p:txBody>
      </p:sp>
      <p:sp>
        <p:nvSpPr>
          <p:cNvPr id="26647" name="Text Box 33"/>
          <p:cNvSpPr txBox="1">
            <a:spLocks noChangeArrowheads="1"/>
          </p:cNvSpPr>
          <p:nvPr/>
        </p:nvSpPr>
        <p:spPr bwMode="auto">
          <a:xfrm>
            <a:off x="70104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00FF"/>
                </a:solidFill>
              </a:rPr>
              <a:t>0 1 2 3 4 5 6 7 10 1112 13 14 15 16 17</a:t>
            </a:r>
          </a:p>
        </p:txBody>
      </p:sp>
      <p:sp>
        <p:nvSpPr>
          <p:cNvPr id="26648" name="Text Box 34"/>
          <p:cNvSpPr txBox="1">
            <a:spLocks noChangeArrowheads="1"/>
          </p:cNvSpPr>
          <p:nvPr/>
        </p:nvSpPr>
        <p:spPr bwMode="auto">
          <a:xfrm>
            <a:off x="7772400" y="1203325"/>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rPr>
              <a:t>0000 0001 0010 0011 0100 0101 0110 0111 1000 1001 1010 1011 1100 1101 1110 1111</a:t>
            </a:r>
          </a:p>
        </p:txBody>
      </p:sp>
      <p:sp>
        <p:nvSpPr>
          <p:cNvPr id="26649" name="Text Box 35"/>
          <p:cNvSpPr txBox="1">
            <a:spLocks noChangeArrowheads="1"/>
          </p:cNvSpPr>
          <p:nvPr/>
        </p:nvSpPr>
        <p:spPr bwMode="auto">
          <a:xfrm>
            <a:off x="59436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Decimal</a:t>
            </a:r>
          </a:p>
        </p:txBody>
      </p:sp>
      <p:sp>
        <p:nvSpPr>
          <p:cNvPr id="26650" name="Text Box 36"/>
          <p:cNvSpPr txBox="1">
            <a:spLocks noChangeArrowheads="1"/>
          </p:cNvSpPr>
          <p:nvPr/>
        </p:nvSpPr>
        <p:spPr bwMode="auto">
          <a:xfrm>
            <a:off x="68580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0000FF"/>
                </a:solidFill>
              </a:rPr>
              <a:t>Octal</a:t>
            </a:r>
          </a:p>
        </p:txBody>
      </p:sp>
      <p:sp>
        <p:nvSpPr>
          <p:cNvPr id="26651" name="Text Box 37"/>
          <p:cNvSpPr txBox="1">
            <a:spLocks noChangeArrowheads="1"/>
          </p:cNvSpPr>
          <p:nvPr/>
        </p:nvSpPr>
        <p:spPr bwMode="auto">
          <a:xfrm>
            <a:off x="7772400" y="914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chemeClr val="tx2"/>
                </a:solidFill>
              </a:rPr>
              <a:t>Binary</a:t>
            </a:r>
          </a:p>
        </p:txBody>
      </p:sp>
      <p:sp>
        <p:nvSpPr>
          <p:cNvPr id="26652" name="Line 38"/>
          <p:cNvSpPr>
            <a:spLocks noChangeShapeType="1"/>
          </p:cNvSpPr>
          <p:nvPr/>
        </p:nvSpPr>
        <p:spPr bwMode="auto">
          <a:xfrm>
            <a:off x="5943600" y="12192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3" name="Line 39"/>
          <p:cNvSpPr>
            <a:spLocks noChangeShapeType="1"/>
          </p:cNvSpPr>
          <p:nvPr/>
        </p:nvSpPr>
        <p:spPr bwMode="auto">
          <a:xfrm>
            <a:off x="67818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40"/>
          <p:cNvSpPr>
            <a:spLocks noChangeShapeType="1"/>
          </p:cNvSpPr>
          <p:nvPr/>
        </p:nvSpPr>
        <p:spPr bwMode="auto">
          <a:xfrm>
            <a:off x="76962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31706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5655"/>
                                        </p:tgtEl>
                                        <p:attrNameLst>
                                          <p:attrName>style.visibility</p:attrName>
                                        </p:attrNameLst>
                                      </p:cBhvr>
                                      <p:to>
                                        <p:strVal val="visible"/>
                                      </p:to>
                                    </p:set>
                                    <p:animEffect transition="in" filter="dissolve">
                                      <p:cBhvr>
                                        <p:cTn id="7" dur="500"/>
                                        <p:tgtEl>
                                          <p:spTgt spid="1556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5659"/>
                                        </p:tgtEl>
                                        <p:attrNameLst>
                                          <p:attrName>style.visibility</p:attrName>
                                        </p:attrNameLst>
                                      </p:cBhvr>
                                      <p:to>
                                        <p:strVal val="visible"/>
                                      </p:to>
                                    </p:set>
                                    <p:animEffect transition="in" filter="dissolve">
                                      <p:cBhvr>
                                        <p:cTn id="10" dur="500"/>
                                        <p:tgtEl>
                                          <p:spTgt spid="15565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5663"/>
                                        </p:tgtEl>
                                        <p:attrNameLst>
                                          <p:attrName>style.visibility</p:attrName>
                                        </p:attrNameLst>
                                      </p:cBhvr>
                                      <p:to>
                                        <p:strVal val="visible"/>
                                      </p:to>
                                    </p:set>
                                    <p:animEffect transition="in" filter="dissolve">
                                      <p:cBhvr>
                                        <p:cTn id="13" dur="500"/>
                                        <p:tgtEl>
                                          <p:spTgt spid="155663"/>
                                        </p:tgtEl>
                                      </p:cBhvr>
                                    </p:animEffect>
                                  </p:childTnLst>
                                </p:cTn>
                              </p:par>
                              <p:par>
                                <p:cTn id="14" presetID="43" presetClass="entr" presetSubtype="0" fill="hold" grpId="0" nodeType="withEffect">
                                  <p:stCondLst>
                                    <p:cond delay="0"/>
                                  </p:stCondLst>
                                  <p:childTnLst>
                                    <p:set>
                                      <p:cBhvr>
                                        <p:cTn id="15" dur="1" fill="hold">
                                          <p:stCondLst>
                                            <p:cond delay="0"/>
                                          </p:stCondLst>
                                        </p:cTn>
                                        <p:tgtEl>
                                          <p:spTgt spid="155656"/>
                                        </p:tgtEl>
                                        <p:attrNameLst>
                                          <p:attrName>style.visibility</p:attrName>
                                        </p:attrNameLst>
                                      </p:cBhvr>
                                      <p:to>
                                        <p:strVal val="visible"/>
                                      </p:to>
                                    </p:set>
                                    <p:animEffect transition="in" filter="fade">
                                      <p:cBhvr>
                                        <p:cTn id="16" dur="100"/>
                                        <p:tgtEl>
                                          <p:spTgt spid="155656"/>
                                        </p:tgtEl>
                                      </p:cBhvr>
                                    </p:animEffect>
                                    <p:anim calcmode="lin" valueType="num">
                                      <p:cBhvr>
                                        <p:cTn id="17" dur="400" fill="hold"/>
                                        <p:tgtEl>
                                          <p:spTgt spid="155656"/>
                                        </p:tgtEl>
                                        <p:attrNameLst>
                                          <p:attrName>ppt_x</p:attrName>
                                        </p:attrNameLst>
                                      </p:cBhvr>
                                      <p:tavLst>
                                        <p:tav tm="0">
                                          <p:val>
                                            <p:strVal val="#ppt_x"/>
                                          </p:val>
                                        </p:tav>
                                        <p:tav tm="100000">
                                          <p:val>
                                            <p:strVal val="#ppt_x"/>
                                          </p:val>
                                        </p:tav>
                                      </p:tavLst>
                                    </p:anim>
                                    <p:anim calcmode="lin" valueType="num">
                                      <p:cBhvr>
                                        <p:cTn id="18" dur="400" fill="hold"/>
                                        <p:tgtEl>
                                          <p:spTgt spid="15565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5565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5565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1" fill="hold" nodeType="afterGroup">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55660"/>
                                        </p:tgtEl>
                                        <p:attrNameLst>
                                          <p:attrName>style.visibility</p:attrName>
                                        </p:attrNameLst>
                                      </p:cBhvr>
                                      <p:to>
                                        <p:strVal val="visible"/>
                                      </p:to>
                                    </p:set>
                                    <p:animEffect transition="in" filter="wipe(right)">
                                      <p:cBhvr>
                                        <p:cTn id="24" dur="1000"/>
                                        <p:tgtEl>
                                          <p:spTgt spid="1556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155662"/>
                                        </p:tgtEl>
                                        <p:attrNameLst>
                                          <p:attrName>style.visibility</p:attrName>
                                        </p:attrNameLst>
                                      </p:cBhvr>
                                      <p:to>
                                        <p:strVal val="visible"/>
                                      </p:to>
                                    </p:set>
                                    <p:animEffect transition="in" filter="fade">
                                      <p:cBhvr>
                                        <p:cTn id="29" dur="100"/>
                                        <p:tgtEl>
                                          <p:spTgt spid="155662"/>
                                        </p:tgtEl>
                                      </p:cBhvr>
                                    </p:animEffect>
                                    <p:anim calcmode="lin" valueType="num">
                                      <p:cBhvr>
                                        <p:cTn id="30" dur="400" fill="hold"/>
                                        <p:tgtEl>
                                          <p:spTgt spid="155662"/>
                                        </p:tgtEl>
                                        <p:attrNameLst>
                                          <p:attrName>ppt_x</p:attrName>
                                        </p:attrNameLst>
                                      </p:cBhvr>
                                      <p:tavLst>
                                        <p:tav tm="0">
                                          <p:val>
                                            <p:strVal val="#ppt_x"/>
                                          </p:val>
                                        </p:tav>
                                        <p:tav tm="100000">
                                          <p:val>
                                            <p:strVal val="#ppt_x"/>
                                          </p:val>
                                        </p:tav>
                                      </p:tavLst>
                                    </p:anim>
                                    <p:anim calcmode="lin" valueType="num">
                                      <p:cBhvr>
                                        <p:cTn id="31" dur="400" fill="hold"/>
                                        <p:tgtEl>
                                          <p:spTgt spid="155662"/>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556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556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22" presetClass="entr" presetSubtype="2" fill="hold" grpId="0" nodeType="withEffect">
                                  <p:stCondLst>
                                    <p:cond delay="0"/>
                                  </p:stCondLst>
                                  <p:childTnLst>
                                    <p:set>
                                      <p:cBhvr>
                                        <p:cTn id="35" dur="1" fill="hold">
                                          <p:stCondLst>
                                            <p:cond delay="0"/>
                                          </p:stCondLst>
                                        </p:cTn>
                                        <p:tgtEl>
                                          <p:spTgt spid="155661"/>
                                        </p:tgtEl>
                                        <p:attrNameLst>
                                          <p:attrName>style.visibility</p:attrName>
                                        </p:attrNameLst>
                                      </p:cBhvr>
                                      <p:to>
                                        <p:strVal val="visible"/>
                                      </p:to>
                                    </p:set>
                                    <p:animEffect transition="in" filter="wipe(right)">
                                      <p:cBhvr>
                                        <p:cTn id="36" dur="1000"/>
                                        <p:tgtEl>
                                          <p:spTgt spid="1556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55665"/>
                                        </p:tgtEl>
                                        <p:attrNameLst>
                                          <p:attrName>style.visibility</p:attrName>
                                        </p:attrNameLst>
                                      </p:cBhvr>
                                      <p:to>
                                        <p:strVal val="visible"/>
                                      </p:to>
                                    </p:set>
                                    <p:anim calcmode="lin" valueType="num">
                                      <p:cBhvr additive="base">
                                        <p:cTn id="41" dur="500" fill="hold"/>
                                        <p:tgtEl>
                                          <p:spTgt spid="155665"/>
                                        </p:tgtEl>
                                        <p:attrNameLst>
                                          <p:attrName>ppt_x</p:attrName>
                                        </p:attrNameLst>
                                      </p:cBhvr>
                                      <p:tavLst>
                                        <p:tav tm="0">
                                          <p:val>
                                            <p:strVal val="0-#ppt_w/2"/>
                                          </p:val>
                                        </p:tav>
                                        <p:tav tm="100000">
                                          <p:val>
                                            <p:strVal val="#ppt_x"/>
                                          </p:val>
                                        </p:tav>
                                      </p:tavLst>
                                    </p:anim>
                                    <p:anim calcmode="lin" valueType="num">
                                      <p:cBhvr additive="base">
                                        <p:cTn id="42" dur="500" fill="hold"/>
                                        <p:tgtEl>
                                          <p:spTgt spid="15566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5664"/>
                                        </p:tgtEl>
                                        <p:attrNameLst>
                                          <p:attrName>style.visibility</p:attrName>
                                        </p:attrNameLst>
                                      </p:cBhvr>
                                      <p:to>
                                        <p:strVal val="visible"/>
                                      </p:to>
                                    </p:set>
                                    <p:anim calcmode="lin" valueType="num">
                                      <p:cBhvr additive="base">
                                        <p:cTn id="45" dur="500" fill="hold"/>
                                        <p:tgtEl>
                                          <p:spTgt spid="155664"/>
                                        </p:tgtEl>
                                        <p:attrNameLst>
                                          <p:attrName>ppt_x</p:attrName>
                                        </p:attrNameLst>
                                      </p:cBhvr>
                                      <p:tavLst>
                                        <p:tav tm="0">
                                          <p:val>
                                            <p:strVal val="1+#ppt_w/2"/>
                                          </p:val>
                                        </p:tav>
                                        <p:tav tm="100000">
                                          <p:val>
                                            <p:strVal val="#ppt_x"/>
                                          </p:val>
                                        </p:tav>
                                      </p:tavLst>
                                    </p:anim>
                                    <p:anim calcmode="lin" valueType="num">
                                      <p:cBhvr additive="base">
                                        <p:cTn id="46" dur="500" fill="hold"/>
                                        <p:tgtEl>
                                          <p:spTgt spid="155664"/>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5666"/>
                                        </p:tgtEl>
                                        <p:attrNameLst>
                                          <p:attrName>style.visibility</p:attrName>
                                        </p:attrNameLst>
                                      </p:cBhvr>
                                      <p:to>
                                        <p:strVal val="visible"/>
                                      </p:to>
                                    </p:set>
                                    <p:animEffect transition="in" filter="dissolve">
                                      <p:cBhvr>
                                        <p:cTn id="51" dur="500"/>
                                        <p:tgtEl>
                                          <p:spTgt spid="155666"/>
                                        </p:tgtEl>
                                      </p:cBhvr>
                                    </p:animEffect>
                                  </p:childTnLst>
                                </p:cTn>
                              </p:par>
                              <p:par>
                                <p:cTn id="52" presetID="37" presetClass="entr" presetSubtype="0" fill="hold" grpId="0" nodeType="withEffect">
                                  <p:stCondLst>
                                    <p:cond delay="0"/>
                                  </p:stCondLst>
                                  <p:childTnLst>
                                    <p:set>
                                      <p:cBhvr>
                                        <p:cTn id="53" dur="1" fill="hold">
                                          <p:stCondLst>
                                            <p:cond delay="0"/>
                                          </p:stCondLst>
                                        </p:cTn>
                                        <p:tgtEl>
                                          <p:spTgt spid="155667"/>
                                        </p:tgtEl>
                                        <p:attrNameLst>
                                          <p:attrName>style.visibility</p:attrName>
                                        </p:attrNameLst>
                                      </p:cBhvr>
                                      <p:to>
                                        <p:strVal val="visible"/>
                                      </p:to>
                                    </p:set>
                                    <p:animEffect transition="in" filter="fade">
                                      <p:cBhvr>
                                        <p:cTn id="54" dur="1000"/>
                                        <p:tgtEl>
                                          <p:spTgt spid="155667"/>
                                        </p:tgtEl>
                                      </p:cBhvr>
                                    </p:animEffect>
                                    <p:anim calcmode="lin" valueType="num">
                                      <p:cBhvr>
                                        <p:cTn id="55" dur="1000" fill="hold"/>
                                        <p:tgtEl>
                                          <p:spTgt spid="155667"/>
                                        </p:tgtEl>
                                        <p:attrNameLst>
                                          <p:attrName>ppt_x</p:attrName>
                                        </p:attrNameLst>
                                      </p:cBhvr>
                                      <p:tavLst>
                                        <p:tav tm="0">
                                          <p:val>
                                            <p:strVal val="#ppt_x"/>
                                          </p:val>
                                        </p:tav>
                                        <p:tav tm="100000">
                                          <p:val>
                                            <p:strVal val="#ppt_x"/>
                                          </p:val>
                                        </p:tav>
                                      </p:tavLst>
                                    </p:anim>
                                    <p:anim calcmode="lin" valueType="num">
                                      <p:cBhvr>
                                        <p:cTn id="56" dur="900" decel="100000" fill="hold"/>
                                        <p:tgtEl>
                                          <p:spTgt spid="15566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55667"/>
                                        </p:tgtEl>
                                        <p:attrNameLst>
                                          <p:attrName>ppt_y</p:attrName>
                                        </p:attrNameLst>
                                      </p:cBhvr>
                                      <p:tavLst>
                                        <p:tav tm="0">
                                          <p:val>
                                            <p:strVal val="#ppt_y-.03"/>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55657"/>
                                        </p:tgtEl>
                                        <p:attrNameLst>
                                          <p:attrName>style.visibility</p:attrName>
                                        </p:attrNameLst>
                                      </p:cBhvr>
                                      <p:to>
                                        <p:strVal val="visible"/>
                                      </p:to>
                                    </p:set>
                                    <p:anim calcmode="lin" valueType="num">
                                      <p:cBhvr additive="base">
                                        <p:cTn id="62" dur="1000" fill="hold"/>
                                        <p:tgtEl>
                                          <p:spTgt spid="155657"/>
                                        </p:tgtEl>
                                        <p:attrNameLst>
                                          <p:attrName>ppt_x</p:attrName>
                                        </p:attrNameLst>
                                      </p:cBhvr>
                                      <p:tavLst>
                                        <p:tav tm="0">
                                          <p:val>
                                            <p:strVal val="1+#ppt_w/2"/>
                                          </p:val>
                                        </p:tav>
                                        <p:tav tm="100000">
                                          <p:val>
                                            <p:strVal val="#ppt_x"/>
                                          </p:val>
                                        </p:tav>
                                      </p:tavLst>
                                    </p:anim>
                                    <p:anim calcmode="lin" valueType="num">
                                      <p:cBhvr additive="base">
                                        <p:cTn id="63" dur="1000" fill="hold"/>
                                        <p:tgtEl>
                                          <p:spTgt spid="155657"/>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5668"/>
                                        </p:tgtEl>
                                        <p:attrNameLst>
                                          <p:attrName>style.visibility</p:attrName>
                                        </p:attrNameLst>
                                      </p:cBhvr>
                                      <p:to>
                                        <p:strVal val="visible"/>
                                      </p:to>
                                    </p:set>
                                    <p:animEffect transition="in" filter="wipe(left)">
                                      <p:cBhvr>
                                        <p:cTn id="68" dur="500"/>
                                        <p:tgtEl>
                                          <p:spTgt spid="15566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155658"/>
                                        </p:tgtEl>
                                        <p:attrNameLst>
                                          <p:attrName>style.visibility</p:attrName>
                                        </p:attrNameLst>
                                      </p:cBhvr>
                                      <p:to>
                                        <p:strVal val="visible"/>
                                      </p:to>
                                    </p:set>
                                    <p:animEffect transition="in" filter="fade">
                                      <p:cBhvr>
                                        <p:cTn id="73" dur="1000"/>
                                        <p:tgtEl>
                                          <p:spTgt spid="155658"/>
                                        </p:tgtEl>
                                      </p:cBhvr>
                                    </p:animEffect>
                                    <p:anim calcmode="lin" valueType="num">
                                      <p:cBhvr>
                                        <p:cTn id="74" dur="1000" fill="hold"/>
                                        <p:tgtEl>
                                          <p:spTgt spid="155658"/>
                                        </p:tgtEl>
                                        <p:attrNameLst>
                                          <p:attrName>ppt_x</p:attrName>
                                        </p:attrNameLst>
                                      </p:cBhvr>
                                      <p:tavLst>
                                        <p:tav tm="0">
                                          <p:val>
                                            <p:strVal val="#ppt_x"/>
                                          </p:val>
                                        </p:tav>
                                        <p:tav tm="100000">
                                          <p:val>
                                            <p:strVal val="#ppt_x"/>
                                          </p:val>
                                        </p:tav>
                                      </p:tavLst>
                                    </p:anim>
                                    <p:anim calcmode="lin" valueType="num">
                                      <p:cBhvr>
                                        <p:cTn id="75" dur="900" decel="100000" fill="hold"/>
                                        <p:tgtEl>
                                          <p:spTgt spid="15565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556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animBg="1"/>
      <p:bldP spid="155656" grpId="0"/>
      <p:bldP spid="155657" grpId="0"/>
      <p:bldP spid="155658" grpId="0"/>
      <p:bldP spid="155659" grpId="0"/>
      <p:bldP spid="155660" grpId="0"/>
      <p:bldP spid="155661" grpId="0"/>
      <p:bldP spid="155662" grpId="0"/>
      <p:bldP spid="155663" grpId="0"/>
      <p:bldP spid="155664" grpId="0"/>
      <p:bldP spid="155665" grpId="0" animBg="1"/>
      <p:bldP spid="155666" grpId="0" animBg="1"/>
      <p:bldP spid="155667" grpId="0"/>
      <p:bldP spid="15566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7699"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7652" name="Rectangle 4"/>
          <p:cNvSpPr>
            <a:spLocks noChangeArrowheads="1"/>
          </p:cNvSpPr>
          <p:nvPr/>
        </p:nvSpPr>
        <p:spPr bwMode="auto">
          <a:xfrm>
            <a:off x="914400" y="1143000"/>
            <a:ext cx="82073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BCD</a:t>
            </a:r>
          </a:p>
        </p:txBody>
      </p:sp>
      <p:sp>
        <p:nvSpPr>
          <p:cNvPr id="27653" name="Text Box 5"/>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27654" name="Text Box 6"/>
          <p:cNvSpPr txBox="1">
            <a:spLocks noChangeArrowheads="1"/>
          </p:cNvSpPr>
          <p:nvPr/>
        </p:nvSpPr>
        <p:spPr bwMode="auto">
          <a:xfrm>
            <a:off x="838200" y="1752600"/>
            <a:ext cx="4495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Binary coded decimal (BCD) is a weighted code that is commonly used in digital systems when it is necessary to show decimal numbers such as in clock displays. </a:t>
            </a:r>
          </a:p>
        </p:txBody>
      </p:sp>
      <p:sp>
        <p:nvSpPr>
          <p:cNvPr id="27655" name="Rectangle 21"/>
          <p:cNvSpPr>
            <a:spLocks noChangeArrowheads="1"/>
          </p:cNvSpPr>
          <p:nvPr/>
        </p:nvSpPr>
        <p:spPr bwMode="auto">
          <a:xfrm>
            <a:off x="5486400" y="914400"/>
            <a:ext cx="3048000" cy="52578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7656" name="Text Box 22"/>
          <p:cNvSpPr txBox="1">
            <a:spLocks noChangeArrowheads="1"/>
          </p:cNvSpPr>
          <p:nvPr/>
        </p:nvSpPr>
        <p:spPr bwMode="auto">
          <a:xfrm>
            <a:off x="57912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0 1 2 3 4 5 6 7 8 9 10 11 12 13 1415</a:t>
            </a:r>
          </a:p>
        </p:txBody>
      </p:sp>
      <p:sp>
        <p:nvSpPr>
          <p:cNvPr id="27657" name="Text Box 24"/>
          <p:cNvSpPr txBox="1">
            <a:spLocks noChangeArrowheads="1"/>
          </p:cNvSpPr>
          <p:nvPr/>
        </p:nvSpPr>
        <p:spPr bwMode="auto">
          <a:xfrm>
            <a:off x="6400800" y="1203325"/>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rPr>
              <a:t>0000 0001 0010 0011 0100 0101 0110 0111 1000 1001 1010 1011 1100 1101 1110 1111</a:t>
            </a:r>
          </a:p>
        </p:txBody>
      </p:sp>
      <p:sp>
        <p:nvSpPr>
          <p:cNvPr id="27658" name="Text Box 25"/>
          <p:cNvSpPr txBox="1">
            <a:spLocks noChangeArrowheads="1"/>
          </p:cNvSpPr>
          <p:nvPr/>
        </p:nvSpPr>
        <p:spPr bwMode="auto">
          <a:xfrm>
            <a:off x="54864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Decimal</a:t>
            </a:r>
          </a:p>
        </p:txBody>
      </p:sp>
      <p:sp>
        <p:nvSpPr>
          <p:cNvPr id="27659" name="Text Box 27"/>
          <p:cNvSpPr txBox="1">
            <a:spLocks noChangeArrowheads="1"/>
          </p:cNvSpPr>
          <p:nvPr/>
        </p:nvSpPr>
        <p:spPr bwMode="auto">
          <a:xfrm>
            <a:off x="6400800" y="914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chemeClr val="tx2"/>
                </a:solidFill>
              </a:rPr>
              <a:t>Binary</a:t>
            </a:r>
          </a:p>
        </p:txBody>
      </p:sp>
      <p:sp>
        <p:nvSpPr>
          <p:cNvPr id="27660" name="Line 28"/>
          <p:cNvSpPr>
            <a:spLocks noChangeShapeType="1"/>
          </p:cNvSpPr>
          <p:nvPr/>
        </p:nvSpPr>
        <p:spPr bwMode="auto">
          <a:xfrm>
            <a:off x="5486400" y="1219200"/>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Text Box 31"/>
          <p:cNvSpPr txBox="1">
            <a:spLocks noChangeArrowheads="1"/>
          </p:cNvSpPr>
          <p:nvPr/>
        </p:nvSpPr>
        <p:spPr bwMode="auto">
          <a:xfrm>
            <a:off x="7467600" y="914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008000"/>
                </a:solidFill>
              </a:rPr>
              <a:t>BCD</a:t>
            </a:r>
          </a:p>
        </p:txBody>
      </p:sp>
      <p:sp>
        <p:nvSpPr>
          <p:cNvPr id="27662" name="Text Box 32"/>
          <p:cNvSpPr txBox="1">
            <a:spLocks noChangeArrowheads="1"/>
          </p:cNvSpPr>
          <p:nvPr/>
        </p:nvSpPr>
        <p:spPr bwMode="auto">
          <a:xfrm>
            <a:off x="7239000" y="4267200"/>
            <a:ext cx="838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0001 0001 0001 0001 0001 0001</a:t>
            </a:r>
          </a:p>
        </p:txBody>
      </p:sp>
      <p:sp>
        <p:nvSpPr>
          <p:cNvPr id="27663" name="Text Box 33"/>
          <p:cNvSpPr txBox="1">
            <a:spLocks noChangeArrowheads="1"/>
          </p:cNvSpPr>
          <p:nvPr/>
        </p:nvSpPr>
        <p:spPr bwMode="auto">
          <a:xfrm>
            <a:off x="7772400" y="1219200"/>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0000 0001 0010 0011 0100 0101 0110 0111 1000 1001 0000 0001 0010 0011 0100 0101</a:t>
            </a:r>
            <a:r>
              <a:rPr lang="en-US" sz="2000"/>
              <a:t> </a:t>
            </a:r>
          </a:p>
        </p:txBody>
      </p:sp>
      <p:sp>
        <p:nvSpPr>
          <p:cNvPr id="27664" name="Line 34"/>
          <p:cNvSpPr>
            <a:spLocks noChangeShapeType="1"/>
          </p:cNvSpPr>
          <p:nvPr/>
        </p:nvSpPr>
        <p:spPr bwMode="auto">
          <a:xfrm>
            <a:off x="63246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35"/>
          <p:cNvSpPr>
            <a:spLocks noChangeShapeType="1"/>
          </p:cNvSpPr>
          <p:nvPr/>
        </p:nvSpPr>
        <p:spPr bwMode="auto">
          <a:xfrm>
            <a:off x="71628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32" name="Text Box 36"/>
          <p:cNvSpPr txBox="1">
            <a:spLocks noChangeArrowheads="1"/>
          </p:cNvSpPr>
          <p:nvPr/>
        </p:nvSpPr>
        <p:spPr bwMode="auto">
          <a:xfrm>
            <a:off x="838200" y="3657600"/>
            <a:ext cx="434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a:t>
            </a:r>
            <a:r>
              <a:rPr lang="en-US" sz="2000"/>
              <a:t>The table illustrates the difference between straight binary and BCD. BCD represents each decimal digit with a 4-bit code. Notice that the codes 1010 through 1111 are not used in BCD. </a:t>
            </a:r>
          </a:p>
          <a:p>
            <a:pPr>
              <a:spcBef>
                <a:spcPct val="50000"/>
              </a:spcBef>
            </a:pPr>
            <a:endParaRPr lang="en-US" sz="2000"/>
          </a:p>
        </p:txBody>
      </p:sp>
    </p:spTree>
    <p:extLst>
      <p:ext uri="{BB962C8B-B14F-4D97-AF65-F5344CB8AC3E}">
        <p14:creationId xmlns:p14="http://schemas.microsoft.com/office/powerpoint/2010/main" val="2540654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732"/>
                                        </p:tgtEl>
                                        <p:attrNameLst>
                                          <p:attrName>style.visibility</p:attrName>
                                        </p:attrNameLst>
                                      </p:cBhvr>
                                      <p:to>
                                        <p:strVal val="visible"/>
                                      </p:to>
                                    </p:set>
                                    <p:anim calcmode="lin" valueType="num">
                                      <p:cBhvr additive="base">
                                        <p:cTn id="7" dur="500" fill="hold"/>
                                        <p:tgtEl>
                                          <p:spTgt spid="157732"/>
                                        </p:tgtEl>
                                        <p:attrNameLst>
                                          <p:attrName>ppt_x</p:attrName>
                                        </p:attrNameLst>
                                      </p:cBhvr>
                                      <p:tavLst>
                                        <p:tav tm="0">
                                          <p:val>
                                            <p:strVal val="0-#ppt_w/2"/>
                                          </p:val>
                                        </p:tav>
                                        <p:tav tm="100000">
                                          <p:val>
                                            <p:strVal val="#ppt_x"/>
                                          </p:val>
                                        </p:tav>
                                      </p:tavLst>
                                    </p:anim>
                                    <p:anim calcmode="lin" valueType="num">
                                      <p:cBhvr additive="base">
                                        <p:cTn id="8" dur="500" fill="hold"/>
                                        <p:tgtEl>
                                          <p:spTgt spid="157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2035"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8676" name="Rectangle 4"/>
          <p:cNvSpPr>
            <a:spLocks noChangeArrowheads="1"/>
          </p:cNvSpPr>
          <p:nvPr/>
        </p:nvSpPr>
        <p:spPr bwMode="auto">
          <a:xfrm>
            <a:off x="914400" y="1143000"/>
            <a:ext cx="82073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BCD</a:t>
            </a:r>
          </a:p>
        </p:txBody>
      </p:sp>
      <p:sp>
        <p:nvSpPr>
          <p:cNvPr id="28677" name="Text Box 6"/>
          <p:cNvSpPr txBox="1">
            <a:spLocks noChangeArrowheads="1"/>
          </p:cNvSpPr>
          <p:nvPr/>
        </p:nvSpPr>
        <p:spPr bwMode="auto">
          <a:xfrm>
            <a:off x="838200" y="1752600"/>
            <a:ext cx="73914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You can think of BCD in terms of column weights in groups of four bits. For an 8-bit BCD number, the column weights are: 80  40  20  10   8   4   2   1.</a:t>
            </a:r>
          </a:p>
          <a:p>
            <a:pPr>
              <a:spcBef>
                <a:spcPct val="50000"/>
              </a:spcBef>
            </a:pPr>
            <a:endParaRPr lang="en-US"/>
          </a:p>
        </p:txBody>
      </p:sp>
      <p:sp>
        <p:nvSpPr>
          <p:cNvPr id="172055" name="WordArt 23"/>
          <p:cNvSpPr>
            <a:spLocks noChangeArrowheads="1" noChangeShapeType="1" noTextEdit="1"/>
          </p:cNvSpPr>
          <p:nvPr/>
        </p:nvSpPr>
        <p:spPr bwMode="auto">
          <a:xfrm>
            <a:off x="1066800" y="3124200"/>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Question:</a:t>
            </a:r>
          </a:p>
        </p:txBody>
      </p:sp>
      <p:sp>
        <p:nvSpPr>
          <p:cNvPr id="172056" name="Text Box 24"/>
          <p:cNvSpPr txBox="1">
            <a:spLocks noChangeArrowheads="1"/>
          </p:cNvSpPr>
          <p:nvPr/>
        </p:nvSpPr>
        <p:spPr bwMode="auto">
          <a:xfrm>
            <a:off x="2514600" y="3124200"/>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What are the column weights for the BCD number </a:t>
            </a:r>
            <a:r>
              <a:rPr lang="en-US" sz="2000">
                <a:solidFill>
                  <a:srgbClr val="663300"/>
                </a:solidFill>
              </a:rPr>
              <a:t>1000</a:t>
            </a:r>
            <a:r>
              <a:rPr lang="en-US" sz="2000"/>
              <a:t> </a:t>
            </a:r>
            <a:r>
              <a:rPr lang="en-US" sz="2000">
                <a:solidFill>
                  <a:srgbClr val="FF0000"/>
                </a:solidFill>
              </a:rPr>
              <a:t>0011</a:t>
            </a:r>
            <a:r>
              <a:rPr lang="en-US" sz="2000"/>
              <a:t> </a:t>
            </a:r>
            <a:r>
              <a:rPr lang="en-US" sz="2000">
                <a:solidFill>
                  <a:srgbClr val="0000FF"/>
                </a:solidFill>
              </a:rPr>
              <a:t>0101</a:t>
            </a:r>
            <a:r>
              <a:rPr lang="en-US" sz="2000"/>
              <a:t> </a:t>
            </a:r>
            <a:r>
              <a:rPr lang="en-US" sz="2000">
                <a:solidFill>
                  <a:srgbClr val="009900"/>
                </a:solidFill>
              </a:rPr>
              <a:t>1001</a:t>
            </a:r>
            <a:r>
              <a:rPr lang="en-US" sz="2000"/>
              <a:t>?</a:t>
            </a:r>
          </a:p>
        </p:txBody>
      </p:sp>
      <p:sp>
        <p:nvSpPr>
          <p:cNvPr id="172057" name="WordArt 25"/>
          <p:cNvSpPr>
            <a:spLocks noChangeArrowheads="1" noChangeShapeType="1" noTextEdit="1"/>
          </p:cNvSpPr>
          <p:nvPr/>
        </p:nvSpPr>
        <p:spPr bwMode="auto">
          <a:xfrm>
            <a:off x="1066800" y="3810000"/>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Answer:</a:t>
            </a:r>
          </a:p>
        </p:txBody>
      </p:sp>
      <p:sp>
        <p:nvSpPr>
          <p:cNvPr id="172058" name="Text Box 26"/>
          <p:cNvSpPr txBox="1">
            <a:spLocks noChangeArrowheads="1"/>
          </p:cNvSpPr>
          <p:nvPr/>
        </p:nvSpPr>
        <p:spPr bwMode="auto">
          <a:xfrm>
            <a:off x="1143000" y="4267200"/>
            <a:ext cx="716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663300"/>
                </a:solidFill>
              </a:rPr>
              <a:t>8000 4000 2000 1000</a:t>
            </a:r>
            <a:r>
              <a:rPr lang="en-US" sz="2000"/>
              <a:t>  </a:t>
            </a:r>
            <a:r>
              <a:rPr lang="en-US" sz="2000">
                <a:solidFill>
                  <a:srgbClr val="FF0000"/>
                </a:solidFill>
              </a:rPr>
              <a:t>800 400 200 100</a:t>
            </a:r>
            <a:r>
              <a:rPr lang="en-US" sz="2000"/>
              <a:t>  </a:t>
            </a:r>
            <a:r>
              <a:rPr lang="en-US" sz="2000">
                <a:solidFill>
                  <a:srgbClr val="0000FF"/>
                </a:solidFill>
              </a:rPr>
              <a:t>80  40  20  10</a:t>
            </a:r>
            <a:r>
              <a:rPr lang="en-US" sz="2000"/>
              <a:t>    </a:t>
            </a:r>
            <a:r>
              <a:rPr lang="en-US" sz="2000">
                <a:solidFill>
                  <a:srgbClr val="009900"/>
                </a:solidFill>
              </a:rPr>
              <a:t>8   4   2   1</a:t>
            </a:r>
          </a:p>
        </p:txBody>
      </p:sp>
      <p:sp>
        <p:nvSpPr>
          <p:cNvPr id="172061" name="Text Box 29"/>
          <p:cNvSpPr txBox="1">
            <a:spLocks noChangeArrowheads="1"/>
          </p:cNvSpPr>
          <p:nvPr/>
        </p:nvSpPr>
        <p:spPr bwMode="auto">
          <a:xfrm>
            <a:off x="1219200" y="4724400"/>
            <a:ext cx="632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Note that you could add the column weights where there is a 1 to obtain the decimal number. For this case:</a:t>
            </a:r>
          </a:p>
        </p:txBody>
      </p:sp>
      <p:sp>
        <p:nvSpPr>
          <p:cNvPr id="172062" name="Text Box 30"/>
          <p:cNvSpPr txBox="1">
            <a:spLocks noChangeArrowheads="1"/>
          </p:cNvSpPr>
          <p:nvPr/>
        </p:nvSpPr>
        <p:spPr bwMode="auto">
          <a:xfrm>
            <a:off x="1905000" y="5410200"/>
            <a:ext cx="548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663300"/>
                </a:solidFill>
              </a:rPr>
              <a:t>8000</a:t>
            </a:r>
            <a:r>
              <a:rPr lang="en-US" sz="2000"/>
              <a:t> + </a:t>
            </a:r>
            <a:r>
              <a:rPr lang="en-US" sz="2000">
                <a:solidFill>
                  <a:srgbClr val="FF0000"/>
                </a:solidFill>
              </a:rPr>
              <a:t>200</a:t>
            </a:r>
            <a:r>
              <a:rPr lang="en-US" sz="2000"/>
              <a:t> +</a:t>
            </a:r>
            <a:r>
              <a:rPr lang="en-US" sz="2000">
                <a:solidFill>
                  <a:srgbClr val="FF0000"/>
                </a:solidFill>
              </a:rPr>
              <a:t>100</a:t>
            </a:r>
            <a:r>
              <a:rPr lang="en-US" sz="2000"/>
              <a:t> + </a:t>
            </a:r>
            <a:r>
              <a:rPr lang="en-US" sz="2000">
                <a:solidFill>
                  <a:srgbClr val="0000FF"/>
                </a:solidFill>
              </a:rPr>
              <a:t>40</a:t>
            </a:r>
            <a:r>
              <a:rPr lang="en-US" sz="2000"/>
              <a:t> + </a:t>
            </a:r>
            <a:r>
              <a:rPr lang="en-US" sz="2000">
                <a:solidFill>
                  <a:srgbClr val="0000FF"/>
                </a:solidFill>
              </a:rPr>
              <a:t>10</a:t>
            </a:r>
            <a:r>
              <a:rPr lang="en-US" sz="2000"/>
              <a:t> + </a:t>
            </a:r>
            <a:r>
              <a:rPr lang="en-US" sz="2000">
                <a:solidFill>
                  <a:srgbClr val="009900"/>
                </a:solidFill>
              </a:rPr>
              <a:t>8</a:t>
            </a:r>
            <a:r>
              <a:rPr lang="en-US" sz="2000"/>
              <a:t> +</a:t>
            </a:r>
            <a:r>
              <a:rPr lang="en-US" sz="2000">
                <a:solidFill>
                  <a:srgbClr val="009900"/>
                </a:solidFill>
              </a:rPr>
              <a:t>1</a:t>
            </a:r>
            <a:r>
              <a:rPr lang="en-US" sz="2000"/>
              <a:t> = </a:t>
            </a:r>
            <a:r>
              <a:rPr lang="en-US" sz="2000">
                <a:solidFill>
                  <a:schemeClr val="tx2"/>
                </a:solidFill>
              </a:rPr>
              <a:t>8</a:t>
            </a:r>
            <a:r>
              <a:rPr lang="en-US" sz="2000">
                <a:solidFill>
                  <a:srgbClr val="FF0000"/>
                </a:solidFill>
              </a:rPr>
              <a:t>3</a:t>
            </a:r>
            <a:r>
              <a:rPr lang="en-US" sz="2000">
                <a:solidFill>
                  <a:srgbClr val="0000FF"/>
                </a:solidFill>
              </a:rPr>
              <a:t>5</a:t>
            </a:r>
            <a:r>
              <a:rPr lang="en-US" sz="2000">
                <a:solidFill>
                  <a:srgbClr val="009900"/>
                </a:solidFill>
              </a:rPr>
              <a:t>9</a:t>
            </a:r>
            <a:r>
              <a:rPr lang="en-US" sz="2000" baseline="-25000"/>
              <a:t>10</a:t>
            </a:r>
          </a:p>
        </p:txBody>
      </p:sp>
    </p:spTree>
    <p:extLst>
      <p:ext uri="{BB962C8B-B14F-4D97-AF65-F5344CB8AC3E}">
        <p14:creationId xmlns:p14="http://schemas.microsoft.com/office/powerpoint/2010/main" val="1964340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55"/>
                                        </p:tgtEl>
                                        <p:attrNameLst>
                                          <p:attrName>style.visibility</p:attrName>
                                        </p:attrNameLst>
                                      </p:cBhvr>
                                      <p:to>
                                        <p:strVal val="visible"/>
                                      </p:to>
                                    </p:set>
                                    <p:anim calcmode="lin" valueType="num">
                                      <p:cBhvr additive="base">
                                        <p:cTn id="7" dur="500" fill="hold"/>
                                        <p:tgtEl>
                                          <p:spTgt spid="172055"/>
                                        </p:tgtEl>
                                        <p:attrNameLst>
                                          <p:attrName>ppt_x</p:attrName>
                                        </p:attrNameLst>
                                      </p:cBhvr>
                                      <p:tavLst>
                                        <p:tav tm="0">
                                          <p:val>
                                            <p:strVal val="0-#ppt_w/2"/>
                                          </p:val>
                                        </p:tav>
                                        <p:tav tm="100000">
                                          <p:val>
                                            <p:strVal val="#ppt_x"/>
                                          </p:val>
                                        </p:tav>
                                      </p:tavLst>
                                    </p:anim>
                                    <p:anim calcmode="lin" valueType="num">
                                      <p:cBhvr additive="base">
                                        <p:cTn id="8" dur="500" fill="hold"/>
                                        <p:tgtEl>
                                          <p:spTgt spid="17205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2056"/>
                                        </p:tgtEl>
                                        <p:attrNameLst>
                                          <p:attrName>style.visibility</p:attrName>
                                        </p:attrNameLst>
                                      </p:cBhvr>
                                      <p:to>
                                        <p:strVal val="visible"/>
                                      </p:to>
                                    </p:set>
                                    <p:anim calcmode="lin" valueType="num">
                                      <p:cBhvr additive="base">
                                        <p:cTn id="11" dur="500" fill="hold"/>
                                        <p:tgtEl>
                                          <p:spTgt spid="172056"/>
                                        </p:tgtEl>
                                        <p:attrNameLst>
                                          <p:attrName>ppt_x</p:attrName>
                                        </p:attrNameLst>
                                      </p:cBhvr>
                                      <p:tavLst>
                                        <p:tav tm="0">
                                          <p:val>
                                            <p:strVal val="1+#ppt_w/2"/>
                                          </p:val>
                                        </p:tav>
                                        <p:tav tm="100000">
                                          <p:val>
                                            <p:strVal val="#ppt_x"/>
                                          </p:val>
                                        </p:tav>
                                      </p:tavLst>
                                    </p:anim>
                                    <p:anim calcmode="lin" valueType="num">
                                      <p:cBhvr additive="base">
                                        <p:cTn id="12" dur="500" fill="hold"/>
                                        <p:tgtEl>
                                          <p:spTgt spid="17205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2057"/>
                                        </p:tgtEl>
                                        <p:attrNameLst>
                                          <p:attrName>style.visibility</p:attrName>
                                        </p:attrNameLst>
                                      </p:cBhvr>
                                      <p:to>
                                        <p:strVal val="visible"/>
                                      </p:to>
                                    </p:set>
                                    <p:anim calcmode="lin" valueType="num">
                                      <p:cBhvr additive="base">
                                        <p:cTn id="17" dur="500" fill="hold"/>
                                        <p:tgtEl>
                                          <p:spTgt spid="172057"/>
                                        </p:tgtEl>
                                        <p:attrNameLst>
                                          <p:attrName>ppt_x</p:attrName>
                                        </p:attrNameLst>
                                      </p:cBhvr>
                                      <p:tavLst>
                                        <p:tav tm="0">
                                          <p:val>
                                            <p:strVal val="0-#ppt_w/2"/>
                                          </p:val>
                                        </p:tav>
                                        <p:tav tm="100000">
                                          <p:val>
                                            <p:strVal val="#ppt_x"/>
                                          </p:val>
                                        </p:tav>
                                      </p:tavLst>
                                    </p:anim>
                                    <p:anim calcmode="lin" valueType="num">
                                      <p:cBhvr additive="base">
                                        <p:cTn id="18" dur="500" fill="hold"/>
                                        <p:tgtEl>
                                          <p:spTgt spid="17205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2058"/>
                                        </p:tgtEl>
                                        <p:attrNameLst>
                                          <p:attrName>style.visibility</p:attrName>
                                        </p:attrNameLst>
                                      </p:cBhvr>
                                      <p:to>
                                        <p:strVal val="visible"/>
                                      </p:to>
                                    </p:set>
                                    <p:anim calcmode="lin" valueType="num">
                                      <p:cBhvr additive="base">
                                        <p:cTn id="21" dur="500" fill="hold"/>
                                        <p:tgtEl>
                                          <p:spTgt spid="172058"/>
                                        </p:tgtEl>
                                        <p:attrNameLst>
                                          <p:attrName>ppt_x</p:attrName>
                                        </p:attrNameLst>
                                      </p:cBhvr>
                                      <p:tavLst>
                                        <p:tav tm="0">
                                          <p:val>
                                            <p:strVal val="1+#ppt_w/2"/>
                                          </p:val>
                                        </p:tav>
                                        <p:tav tm="100000">
                                          <p:val>
                                            <p:strVal val="#ppt_x"/>
                                          </p:val>
                                        </p:tav>
                                      </p:tavLst>
                                    </p:anim>
                                    <p:anim calcmode="lin" valueType="num">
                                      <p:cBhvr additive="base">
                                        <p:cTn id="22" dur="500" fill="hold"/>
                                        <p:tgtEl>
                                          <p:spTgt spid="17205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72061"/>
                                        </p:tgtEl>
                                        <p:attrNameLst>
                                          <p:attrName>style.visibility</p:attrName>
                                        </p:attrNameLst>
                                      </p:cBhvr>
                                      <p:to>
                                        <p:strVal val="visible"/>
                                      </p:to>
                                    </p:set>
                                    <p:animEffect transition="in" filter="fade">
                                      <p:cBhvr>
                                        <p:cTn id="27" dur="1000"/>
                                        <p:tgtEl>
                                          <p:spTgt spid="172061"/>
                                        </p:tgtEl>
                                      </p:cBhvr>
                                    </p:animEffect>
                                    <p:anim calcmode="lin" valueType="num">
                                      <p:cBhvr>
                                        <p:cTn id="28" dur="1000" fill="hold"/>
                                        <p:tgtEl>
                                          <p:spTgt spid="172061"/>
                                        </p:tgtEl>
                                        <p:attrNameLst>
                                          <p:attrName>ppt_x</p:attrName>
                                        </p:attrNameLst>
                                      </p:cBhvr>
                                      <p:tavLst>
                                        <p:tav tm="0">
                                          <p:val>
                                            <p:strVal val="#ppt_x"/>
                                          </p:val>
                                        </p:tav>
                                        <p:tav tm="100000">
                                          <p:val>
                                            <p:strVal val="#ppt_x"/>
                                          </p:val>
                                        </p:tav>
                                      </p:tavLst>
                                    </p:anim>
                                    <p:anim calcmode="lin" valueType="num">
                                      <p:cBhvr>
                                        <p:cTn id="29" dur="900" decel="100000" fill="hold"/>
                                        <p:tgtEl>
                                          <p:spTgt spid="17206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2061"/>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1000"/>
                            </p:stCondLst>
                            <p:childTnLst>
                              <p:par>
                                <p:cTn id="32" presetID="15" presetClass="entr" presetSubtype="0" fill="hold" grpId="0" nodeType="afterEffect">
                                  <p:stCondLst>
                                    <p:cond delay="0"/>
                                  </p:stCondLst>
                                  <p:childTnLst>
                                    <p:set>
                                      <p:cBhvr>
                                        <p:cTn id="33" dur="1" fill="hold">
                                          <p:stCondLst>
                                            <p:cond delay="0"/>
                                          </p:stCondLst>
                                        </p:cTn>
                                        <p:tgtEl>
                                          <p:spTgt spid="172062"/>
                                        </p:tgtEl>
                                        <p:attrNameLst>
                                          <p:attrName>style.visibility</p:attrName>
                                        </p:attrNameLst>
                                      </p:cBhvr>
                                      <p:to>
                                        <p:strVal val="visible"/>
                                      </p:to>
                                    </p:set>
                                    <p:anim calcmode="lin" valueType="num">
                                      <p:cBhvr>
                                        <p:cTn id="34" dur="1000" fill="hold"/>
                                        <p:tgtEl>
                                          <p:spTgt spid="172062"/>
                                        </p:tgtEl>
                                        <p:attrNameLst>
                                          <p:attrName>ppt_w</p:attrName>
                                        </p:attrNameLst>
                                      </p:cBhvr>
                                      <p:tavLst>
                                        <p:tav tm="0">
                                          <p:val>
                                            <p:fltVal val="0"/>
                                          </p:val>
                                        </p:tav>
                                        <p:tav tm="100000">
                                          <p:val>
                                            <p:strVal val="#ppt_w"/>
                                          </p:val>
                                        </p:tav>
                                      </p:tavLst>
                                    </p:anim>
                                    <p:anim calcmode="lin" valueType="num">
                                      <p:cBhvr>
                                        <p:cTn id="35" dur="1000" fill="hold"/>
                                        <p:tgtEl>
                                          <p:spTgt spid="172062"/>
                                        </p:tgtEl>
                                        <p:attrNameLst>
                                          <p:attrName>ppt_h</p:attrName>
                                        </p:attrNameLst>
                                      </p:cBhvr>
                                      <p:tavLst>
                                        <p:tav tm="0">
                                          <p:val>
                                            <p:fltVal val="0"/>
                                          </p:val>
                                        </p:tav>
                                        <p:tav tm="100000">
                                          <p:val>
                                            <p:strVal val="#ppt_h"/>
                                          </p:val>
                                        </p:tav>
                                      </p:tavLst>
                                    </p:anim>
                                    <p:anim calcmode="lin" valueType="num">
                                      <p:cBhvr>
                                        <p:cTn id="36" dur="1000" fill="hold"/>
                                        <p:tgtEl>
                                          <p:spTgt spid="172062"/>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720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5" grpId="0" animBg="1"/>
      <p:bldP spid="172056" grpId="0"/>
      <p:bldP spid="172057" grpId="0" animBg="1"/>
      <p:bldP spid="172058" grpId="0"/>
      <p:bldP spid="172061" grpId="0"/>
      <p:bldP spid="17206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4563"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9700" name="Rectangle 4"/>
          <p:cNvSpPr>
            <a:spLocks noChangeArrowheads="1"/>
          </p:cNvSpPr>
          <p:nvPr/>
        </p:nvSpPr>
        <p:spPr bwMode="auto">
          <a:xfrm>
            <a:off x="914400" y="1143000"/>
            <a:ext cx="82073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BCD</a:t>
            </a:r>
          </a:p>
        </p:txBody>
      </p:sp>
      <p:sp>
        <p:nvSpPr>
          <p:cNvPr id="29701" name="Text Box 5"/>
          <p:cNvSpPr txBox="1">
            <a:spLocks noChangeArrowheads="1"/>
          </p:cNvSpPr>
          <p:nvPr/>
        </p:nvSpPr>
        <p:spPr bwMode="auto">
          <a:xfrm>
            <a:off x="838200" y="1600200"/>
            <a:ext cx="35814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A lab experiment in which BCD is converted to decimal is shown. </a:t>
            </a:r>
          </a:p>
          <a:p>
            <a:pPr>
              <a:spcBef>
                <a:spcPct val="50000"/>
              </a:spcBef>
            </a:pPr>
            <a:endParaRPr lang="en-US"/>
          </a:p>
        </p:txBody>
      </p:sp>
      <p:pic>
        <p:nvPicPr>
          <p:cNvPr id="29702" name="Picture 12" descr="IMG_2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5181600" cy="37004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6"/>
          <p:cNvGrpSpPr>
            <a:grpSpLocks/>
          </p:cNvGrpSpPr>
          <p:nvPr/>
        </p:nvGrpSpPr>
        <p:grpSpPr bwMode="auto">
          <a:xfrm>
            <a:off x="4038600" y="990600"/>
            <a:ext cx="4125913" cy="5029200"/>
            <a:chOff x="2544" y="624"/>
            <a:chExt cx="2599" cy="3168"/>
          </a:xfrm>
        </p:grpSpPr>
        <p:pic>
          <p:nvPicPr>
            <p:cNvPr id="29704" name="Picture 13" descr="IMG_2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624"/>
              <a:ext cx="2263" cy="316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5" name="Line 15"/>
            <p:cNvSpPr>
              <a:spLocks noChangeShapeType="1"/>
            </p:cNvSpPr>
            <p:nvPr/>
          </p:nvSpPr>
          <p:spPr bwMode="auto">
            <a:xfrm flipH="1">
              <a:off x="2544" y="1824"/>
              <a:ext cx="336"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1984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9747"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30724" name="Rectangle 4"/>
          <p:cNvSpPr>
            <a:spLocks noChangeArrowheads="1"/>
          </p:cNvSpPr>
          <p:nvPr/>
        </p:nvSpPr>
        <p:spPr bwMode="auto">
          <a:xfrm>
            <a:off x="914400" y="1143000"/>
            <a:ext cx="1454150"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Gray code</a:t>
            </a:r>
          </a:p>
        </p:txBody>
      </p:sp>
      <p:sp>
        <p:nvSpPr>
          <p:cNvPr id="30725" name="Text Box 5"/>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30726" name="Text Box 6"/>
          <p:cNvSpPr txBox="1">
            <a:spLocks noChangeArrowheads="1"/>
          </p:cNvSpPr>
          <p:nvPr/>
        </p:nvSpPr>
        <p:spPr bwMode="auto">
          <a:xfrm>
            <a:off x="838200" y="1752600"/>
            <a:ext cx="4648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Gray code is an unweighted code that has a single bit change between one code word and the next in a sequence. Gray code is used to avoid problems in systems where an error can occur if more than one bit changes at a time.</a:t>
            </a:r>
          </a:p>
        </p:txBody>
      </p:sp>
      <p:sp>
        <p:nvSpPr>
          <p:cNvPr id="30727" name="Rectangle 19"/>
          <p:cNvSpPr>
            <a:spLocks noChangeArrowheads="1"/>
          </p:cNvSpPr>
          <p:nvPr/>
        </p:nvSpPr>
        <p:spPr bwMode="auto">
          <a:xfrm>
            <a:off x="5791200" y="914400"/>
            <a:ext cx="2743200" cy="5257800"/>
          </a:xfrm>
          <a:prstGeom prst="rect">
            <a:avLst/>
          </a:prstGeom>
          <a:solidFill>
            <a:srgbClr val="FF9900">
              <a:alpha val="27843"/>
            </a:srgbClr>
          </a:solidFill>
          <a:ln w="9525">
            <a:solidFill>
              <a:schemeClr val="tx1"/>
            </a:solidFill>
            <a:miter lim="800000"/>
            <a:headEnd/>
            <a:tailEnd/>
          </a:ln>
        </p:spPr>
        <p:txBody>
          <a:bodyPr wrap="none" anchor="ctr"/>
          <a:lstStyle/>
          <a:p>
            <a:endParaRPr lang="en-US"/>
          </a:p>
        </p:txBody>
      </p:sp>
      <p:sp>
        <p:nvSpPr>
          <p:cNvPr id="30728" name="Text Box 20"/>
          <p:cNvSpPr txBox="1">
            <a:spLocks noChangeArrowheads="1"/>
          </p:cNvSpPr>
          <p:nvPr/>
        </p:nvSpPr>
        <p:spPr bwMode="auto">
          <a:xfrm>
            <a:off x="61722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0 1 2 3 4 5 6 7 8 9 10 11 12 13 1415</a:t>
            </a:r>
          </a:p>
        </p:txBody>
      </p:sp>
      <p:sp>
        <p:nvSpPr>
          <p:cNvPr id="30729" name="Text Box 21"/>
          <p:cNvSpPr txBox="1">
            <a:spLocks noChangeArrowheads="1"/>
          </p:cNvSpPr>
          <p:nvPr/>
        </p:nvSpPr>
        <p:spPr bwMode="auto">
          <a:xfrm>
            <a:off x="6781800" y="1203325"/>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rPr>
              <a:t>0000 0001 0010 0011 0100 0101 0110 0111 1000 1001 1010 1011 1100 1101 1110 1111</a:t>
            </a:r>
          </a:p>
        </p:txBody>
      </p:sp>
      <p:sp>
        <p:nvSpPr>
          <p:cNvPr id="30730" name="Text Box 22"/>
          <p:cNvSpPr txBox="1">
            <a:spLocks noChangeArrowheads="1"/>
          </p:cNvSpPr>
          <p:nvPr/>
        </p:nvSpPr>
        <p:spPr bwMode="auto">
          <a:xfrm>
            <a:off x="57912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Decimal</a:t>
            </a:r>
          </a:p>
        </p:txBody>
      </p:sp>
      <p:sp>
        <p:nvSpPr>
          <p:cNvPr id="30731" name="Text Box 23"/>
          <p:cNvSpPr txBox="1">
            <a:spLocks noChangeArrowheads="1"/>
          </p:cNvSpPr>
          <p:nvPr/>
        </p:nvSpPr>
        <p:spPr bwMode="auto">
          <a:xfrm>
            <a:off x="6781800" y="914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chemeClr val="tx2"/>
                </a:solidFill>
              </a:rPr>
              <a:t>Binary</a:t>
            </a:r>
          </a:p>
        </p:txBody>
      </p:sp>
      <p:sp>
        <p:nvSpPr>
          <p:cNvPr id="30732" name="Line 24"/>
          <p:cNvSpPr>
            <a:spLocks noChangeShapeType="1"/>
          </p:cNvSpPr>
          <p:nvPr/>
        </p:nvSpPr>
        <p:spPr bwMode="auto">
          <a:xfrm>
            <a:off x="5791200" y="121920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Text Box 25"/>
          <p:cNvSpPr txBox="1">
            <a:spLocks noChangeArrowheads="1"/>
          </p:cNvSpPr>
          <p:nvPr/>
        </p:nvSpPr>
        <p:spPr bwMode="auto">
          <a:xfrm>
            <a:off x="7543800" y="9144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6600CC"/>
                </a:solidFill>
              </a:rPr>
              <a:t>Gray code</a:t>
            </a:r>
          </a:p>
        </p:txBody>
      </p:sp>
      <p:sp>
        <p:nvSpPr>
          <p:cNvPr id="30734" name="Text Box 27"/>
          <p:cNvSpPr txBox="1">
            <a:spLocks noChangeArrowheads="1"/>
          </p:cNvSpPr>
          <p:nvPr/>
        </p:nvSpPr>
        <p:spPr bwMode="auto">
          <a:xfrm>
            <a:off x="7696200" y="1219200"/>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6600CC"/>
                </a:solidFill>
              </a:rPr>
              <a:t>0000 0001 0011 0010 0110 0111 0101 0100 1100 1101 1111 1110 1010 1011 1001 1000 </a:t>
            </a:r>
          </a:p>
        </p:txBody>
      </p:sp>
      <p:sp>
        <p:nvSpPr>
          <p:cNvPr id="30735" name="Line 28"/>
          <p:cNvSpPr>
            <a:spLocks noChangeShapeType="1"/>
          </p:cNvSpPr>
          <p:nvPr/>
        </p:nvSpPr>
        <p:spPr bwMode="auto">
          <a:xfrm>
            <a:off x="67056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29"/>
          <p:cNvSpPr>
            <a:spLocks noChangeShapeType="1"/>
          </p:cNvSpPr>
          <p:nvPr/>
        </p:nvSpPr>
        <p:spPr bwMode="auto">
          <a:xfrm>
            <a:off x="75438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49442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30"/>
          <p:cNvSpPr>
            <a:spLocks noChangeArrowheads="1"/>
          </p:cNvSpPr>
          <p:nvPr/>
        </p:nvSpPr>
        <p:spPr bwMode="auto">
          <a:xfrm>
            <a:off x="1524000" y="3505200"/>
            <a:ext cx="6629400" cy="2667000"/>
          </a:xfrm>
          <a:prstGeom prst="rect">
            <a:avLst/>
          </a:prstGeom>
          <a:solidFill>
            <a:srgbClr val="FFFFFF"/>
          </a:solidFill>
          <a:ln w="9525">
            <a:solidFill>
              <a:schemeClr val="tx1"/>
            </a:solidFill>
            <a:miter lim="800000"/>
            <a:headEnd/>
            <a:tailEnd/>
          </a:ln>
        </p:spPr>
        <p:txBody>
          <a:bodyPr wrap="none" anchor="ctr"/>
          <a:lstStyle/>
          <a:p>
            <a:endParaRPr lang="en-US"/>
          </a:p>
        </p:txBody>
      </p:sp>
      <p:pic>
        <p:nvPicPr>
          <p:cNvPr id="31747"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1795"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31749" name="Rectangle 4"/>
          <p:cNvSpPr>
            <a:spLocks noChangeArrowheads="1"/>
          </p:cNvSpPr>
          <p:nvPr/>
        </p:nvSpPr>
        <p:spPr bwMode="auto">
          <a:xfrm>
            <a:off x="914400" y="1143000"/>
            <a:ext cx="1454150"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Gray code</a:t>
            </a:r>
          </a:p>
        </p:txBody>
      </p:sp>
      <p:sp>
        <p:nvSpPr>
          <p:cNvPr id="31750" name="Text Box 5"/>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31751" name="Text Box 26"/>
          <p:cNvSpPr txBox="1">
            <a:spLocks noChangeArrowheads="1"/>
          </p:cNvSpPr>
          <p:nvPr/>
        </p:nvSpPr>
        <p:spPr bwMode="auto">
          <a:xfrm>
            <a:off x="1447800" y="1600200"/>
            <a:ext cx="6781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A shaft encoder is a typical application. Three IR emitter/detectors are used to encode the position of the shaft. The encoder on the left uses binary and can have three bits change together, creating a potential error. The encoder on the right uses gray code and only 1-bit changes, eliminating potential errors.</a:t>
            </a:r>
          </a:p>
        </p:txBody>
      </p:sp>
      <p:pic>
        <p:nvPicPr>
          <p:cNvPr id="3175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33800"/>
            <a:ext cx="296703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733800"/>
            <a:ext cx="33242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7" name="Text Box 35"/>
          <p:cNvSpPr txBox="1">
            <a:spLocks noChangeArrowheads="1"/>
          </p:cNvSpPr>
          <p:nvPr/>
        </p:nvSpPr>
        <p:spPr bwMode="auto">
          <a:xfrm>
            <a:off x="838200" y="5029200"/>
            <a:ext cx="1600200" cy="346075"/>
          </a:xfrm>
          <a:prstGeom prst="rect">
            <a:avLst/>
          </a:prstGeom>
          <a:solidFill>
            <a:srgbClr val="FFFFFF"/>
          </a:solidFill>
          <a:ln w="9525">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0000FF"/>
                </a:solidFill>
              </a:rPr>
              <a:t>Binary sequence</a:t>
            </a:r>
          </a:p>
        </p:txBody>
      </p:sp>
      <p:sp>
        <p:nvSpPr>
          <p:cNvPr id="161828" name="Line 36"/>
          <p:cNvSpPr>
            <a:spLocks noChangeShapeType="1"/>
          </p:cNvSpPr>
          <p:nvPr/>
        </p:nvSpPr>
        <p:spPr bwMode="auto">
          <a:xfrm flipV="1">
            <a:off x="1600200" y="4876800"/>
            <a:ext cx="381000" cy="152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1829" name="Text Box 37"/>
          <p:cNvSpPr txBox="1">
            <a:spLocks noChangeArrowheads="1"/>
          </p:cNvSpPr>
          <p:nvPr/>
        </p:nvSpPr>
        <p:spPr bwMode="auto">
          <a:xfrm>
            <a:off x="3962400" y="5140325"/>
            <a:ext cx="1905000" cy="346075"/>
          </a:xfrm>
          <a:prstGeom prst="rect">
            <a:avLst/>
          </a:prstGeom>
          <a:solidFill>
            <a:srgbClr val="FFFFFF"/>
          </a:solidFill>
          <a:ln w="9525">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0000FF"/>
                </a:solidFill>
              </a:rPr>
              <a:t>Gray code sequence</a:t>
            </a:r>
          </a:p>
        </p:txBody>
      </p:sp>
      <p:sp>
        <p:nvSpPr>
          <p:cNvPr id="161830" name="Line 38"/>
          <p:cNvSpPr>
            <a:spLocks noChangeShapeType="1"/>
          </p:cNvSpPr>
          <p:nvPr/>
        </p:nvSpPr>
        <p:spPr bwMode="auto">
          <a:xfrm flipV="1">
            <a:off x="4724400" y="4987925"/>
            <a:ext cx="381000" cy="152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71570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61827"/>
                                        </p:tgtEl>
                                        <p:attrNameLst>
                                          <p:attrName>style.visibility</p:attrName>
                                        </p:attrNameLst>
                                      </p:cBhvr>
                                      <p:to>
                                        <p:strVal val="visible"/>
                                      </p:to>
                                    </p:set>
                                    <p:anim calcmode="lin" valueType="num">
                                      <p:cBhvr additive="base">
                                        <p:cTn id="7" dur="500" fill="hold"/>
                                        <p:tgtEl>
                                          <p:spTgt spid="161827"/>
                                        </p:tgtEl>
                                        <p:attrNameLst>
                                          <p:attrName>ppt_x</p:attrName>
                                        </p:attrNameLst>
                                      </p:cBhvr>
                                      <p:tavLst>
                                        <p:tav tm="0">
                                          <p:val>
                                            <p:strVal val="0-#ppt_w/2"/>
                                          </p:val>
                                        </p:tav>
                                        <p:tav tm="100000">
                                          <p:val>
                                            <p:strVal val="#ppt_x"/>
                                          </p:val>
                                        </p:tav>
                                      </p:tavLst>
                                    </p:anim>
                                    <p:anim calcmode="lin" valueType="num">
                                      <p:cBhvr additive="base">
                                        <p:cTn id="8" dur="500" fill="hold"/>
                                        <p:tgtEl>
                                          <p:spTgt spid="16182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61828"/>
                                        </p:tgtEl>
                                        <p:attrNameLst>
                                          <p:attrName>style.visibility</p:attrName>
                                        </p:attrNameLst>
                                      </p:cBhvr>
                                      <p:to>
                                        <p:strVal val="visible"/>
                                      </p:to>
                                    </p:set>
                                    <p:anim calcmode="lin" valueType="num">
                                      <p:cBhvr additive="base">
                                        <p:cTn id="11" dur="500" fill="hold"/>
                                        <p:tgtEl>
                                          <p:spTgt spid="161828"/>
                                        </p:tgtEl>
                                        <p:attrNameLst>
                                          <p:attrName>ppt_x</p:attrName>
                                        </p:attrNameLst>
                                      </p:cBhvr>
                                      <p:tavLst>
                                        <p:tav tm="0">
                                          <p:val>
                                            <p:strVal val="0-#ppt_w/2"/>
                                          </p:val>
                                        </p:tav>
                                        <p:tav tm="100000">
                                          <p:val>
                                            <p:strVal val="#ppt_x"/>
                                          </p:val>
                                        </p:tav>
                                      </p:tavLst>
                                    </p:anim>
                                    <p:anim calcmode="lin" valueType="num">
                                      <p:cBhvr additive="base">
                                        <p:cTn id="12" dur="500" fill="hold"/>
                                        <p:tgtEl>
                                          <p:spTgt spid="16182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61829"/>
                                        </p:tgtEl>
                                        <p:attrNameLst>
                                          <p:attrName>style.visibility</p:attrName>
                                        </p:attrNameLst>
                                      </p:cBhvr>
                                      <p:to>
                                        <p:strVal val="visible"/>
                                      </p:to>
                                    </p:set>
                                    <p:anim calcmode="lin" valueType="num">
                                      <p:cBhvr additive="base">
                                        <p:cTn id="17" dur="500" fill="hold"/>
                                        <p:tgtEl>
                                          <p:spTgt spid="161829"/>
                                        </p:tgtEl>
                                        <p:attrNameLst>
                                          <p:attrName>ppt_x</p:attrName>
                                        </p:attrNameLst>
                                      </p:cBhvr>
                                      <p:tavLst>
                                        <p:tav tm="0">
                                          <p:val>
                                            <p:strVal val="0-#ppt_w/2"/>
                                          </p:val>
                                        </p:tav>
                                        <p:tav tm="100000">
                                          <p:val>
                                            <p:strVal val="#ppt_x"/>
                                          </p:val>
                                        </p:tav>
                                      </p:tavLst>
                                    </p:anim>
                                    <p:anim calcmode="lin" valueType="num">
                                      <p:cBhvr additive="base">
                                        <p:cTn id="18" dur="500" fill="hold"/>
                                        <p:tgtEl>
                                          <p:spTgt spid="161829"/>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161830"/>
                                        </p:tgtEl>
                                        <p:attrNameLst>
                                          <p:attrName>style.visibility</p:attrName>
                                        </p:attrNameLst>
                                      </p:cBhvr>
                                      <p:to>
                                        <p:strVal val="visible"/>
                                      </p:to>
                                    </p:set>
                                    <p:anim calcmode="lin" valueType="num">
                                      <p:cBhvr additive="base">
                                        <p:cTn id="21" dur="500" fill="hold"/>
                                        <p:tgtEl>
                                          <p:spTgt spid="161830"/>
                                        </p:tgtEl>
                                        <p:attrNameLst>
                                          <p:attrName>ppt_x</p:attrName>
                                        </p:attrNameLst>
                                      </p:cBhvr>
                                      <p:tavLst>
                                        <p:tav tm="0">
                                          <p:val>
                                            <p:strVal val="0-#ppt_w/2"/>
                                          </p:val>
                                        </p:tav>
                                        <p:tav tm="100000">
                                          <p:val>
                                            <p:strVal val="#ppt_x"/>
                                          </p:val>
                                        </p:tav>
                                      </p:tavLst>
                                    </p:anim>
                                    <p:anim calcmode="lin" valueType="num">
                                      <p:cBhvr additive="base">
                                        <p:cTn id="22" dur="500" fill="hold"/>
                                        <p:tgtEl>
                                          <p:spTgt spid="1618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7" grpId="0" animBg="1"/>
      <p:bldP spid="161828" grpId="0" animBg="1"/>
      <p:bldP spid="161829" grpId="0" animBg="1"/>
      <p:bldP spid="16183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3843"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32772" name="Rectangle 4"/>
          <p:cNvSpPr>
            <a:spLocks noChangeArrowheads="1"/>
          </p:cNvSpPr>
          <p:nvPr/>
        </p:nvSpPr>
        <p:spPr bwMode="auto">
          <a:xfrm>
            <a:off x="914400" y="1143000"/>
            <a:ext cx="990600"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ASCII</a:t>
            </a:r>
          </a:p>
        </p:txBody>
      </p:sp>
      <p:sp>
        <p:nvSpPr>
          <p:cNvPr id="32773" name="Text Box 5"/>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32774" name="Text Box 7"/>
          <p:cNvSpPr txBox="1">
            <a:spLocks noChangeArrowheads="1"/>
          </p:cNvSpPr>
          <p:nvPr/>
        </p:nvSpPr>
        <p:spPr bwMode="auto">
          <a:xfrm>
            <a:off x="990600" y="1828800"/>
            <a:ext cx="7543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ASCII is a code for alphanumeric characters and control characters. In its original form, ASCII encoded 128 characters and symbols using 7-bits. The first 32 characters are control characters, that are based on obsolete teletype requirements, so these characters are generally assigned to other functions in modern usage.</a:t>
            </a:r>
          </a:p>
        </p:txBody>
      </p:sp>
      <p:sp>
        <p:nvSpPr>
          <p:cNvPr id="163849" name="Text Box 9"/>
          <p:cNvSpPr txBox="1">
            <a:spLocks noChangeArrowheads="1"/>
          </p:cNvSpPr>
          <p:nvPr/>
        </p:nvSpPr>
        <p:spPr bwMode="auto">
          <a:xfrm>
            <a:off x="990600" y="42672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In 1981, IBM introduced extended ASCII, which is an 8-bit code and increased the character set to 256. Other extended sets (such as Unicode) have been introduced to handle characters in languages other than English.</a:t>
            </a:r>
          </a:p>
        </p:txBody>
      </p:sp>
    </p:spTree>
    <p:extLst>
      <p:ext uri="{BB962C8B-B14F-4D97-AF65-F5344CB8AC3E}">
        <p14:creationId xmlns:p14="http://schemas.microsoft.com/office/powerpoint/2010/main" val="3510796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49"/>
                                        </p:tgtEl>
                                        <p:attrNameLst>
                                          <p:attrName>style.visibility</p:attrName>
                                        </p:attrNameLst>
                                      </p:cBhvr>
                                      <p:to>
                                        <p:strVal val="visible"/>
                                      </p:to>
                                    </p:set>
                                    <p:anim calcmode="lin" valueType="num">
                                      <p:cBhvr additive="base">
                                        <p:cTn id="7" dur="500" fill="hold"/>
                                        <p:tgtEl>
                                          <p:spTgt spid="163849"/>
                                        </p:tgtEl>
                                        <p:attrNameLst>
                                          <p:attrName>ppt_x</p:attrName>
                                        </p:attrNameLst>
                                      </p:cBhvr>
                                      <p:tavLst>
                                        <p:tav tm="0">
                                          <p:val>
                                            <p:strVal val="0-#ppt_w/2"/>
                                          </p:val>
                                        </p:tav>
                                        <p:tav tm="100000">
                                          <p:val>
                                            <p:strVal val="#ppt_x"/>
                                          </p:val>
                                        </p:tav>
                                      </p:tavLst>
                                    </p:anim>
                                    <p:anim calcmode="lin" valueType="num">
                                      <p:cBhvr additive="base">
                                        <p:cTn id="8" dur="500" fill="hold"/>
                                        <p:tgtEl>
                                          <p:spTgt spid="1638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3"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5892" name="Text Box 4"/>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33796" name="Rectangle 5"/>
          <p:cNvSpPr>
            <a:spLocks noChangeArrowheads="1"/>
          </p:cNvSpPr>
          <p:nvPr/>
        </p:nvSpPr>
        <p:spPr bwMode="auto">
          <a:xfrm>
            <a:off x="914400" y="1143000"/>
            <a:ext cx="194468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Parity Method</a:t>
            </a:r>
          </a:p>
        </p:txBody>
      </p:sp>
      <p:sp>
        <p:nvSpPr>
          <p:cNvPr id="33797" name="Text Box 6"/>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33798" name="Text Box 7"/>
          <p:cNvSpPr txBox="1">
            <a:spLocks noChangeArrowheads="1"/>
          </p:cNvSpPr>
          <p:nvPr/>
        </p:nvSpPr>
        <p:spPr bwMode="auto">
          <a:xfrm>
            <a:off x="1447800" y="1600200"/>
            <a:ext cx="7086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The parity method is a method of error detection for simple transmission errors involving one bit (or an odd number of bits). A parity bit is an “extra” bit attached to a group of bits to force the number of 1’s to be either even (even parity) or odd (odd parity).</a:t>
            </a:r>
          </a:p>
        </p:txBody>
      </p:sp>
      <p:sp>
        <p:nvSpPr>
          <p:cNvPr id="165897" name="Text Box 9"/>
          <p:cNvSpPr txBox="1">
            <a:spLocks noChangeArrowheads="1"/>
          </p:cNvSpPr>
          <p:nvPr/>
        </p:nvSpPr>
        <p:spPr bwMode="auto">
          <a:xfrm>
            <a:off x="2057400" y="3657600"/>
            <a:ext cx="640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The ASCII character for “a” is 1100001 and for “A” is 1000001. What is the correct bit to append to make both of these have odd parity?</a:t>
            </a:r>
          </a:p>
        </p:txBody>
      </p:sp>
      <p:sp>
        <p:nvSpPr>
          <p:cNvPr id="165898" name="WordArt 10"/>
          <p:cNvSpPr>
            <a:spLocks noChangeArrowheads="1" noChangeShapeType="1" noTextEdit="1"/>
          </p:cNvSpPr>
          <p:nvPr/>
        </p:nvSpPr>
        <p:spPr bwMode="auto">
          <a:xfrm>
            <a:off x="762000" y="3641725"/>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Example</a:t>
            </a:r>
          </a:p>
        </p:txBody>
      </p:sp>
      <p:sp>
        <p:nvSpPr>
          <p:cNvPr id="165899" name="WordArt 11"/>
          <p:cNvSpPr>
            <a:spLocks noChangeArrowheads="1" noChangeShapeType="1" noTextEdit="1"/>
          </p:cNvSpPr>
          <p:nvPr/>
        </p:nvSpPr>
        <p:spPr bwMode="auto">
          <a:xfrm>
            <a:off x="762000" y="4648200"/>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Solution</a:t>
            </a:r>
          </a:p>
        </p:txBody>
      </p:sp>
      <p:sp>
        <p:nvSpPr>
          <p:cNvPr id="165900" name="Text Box 12"/>
          <p:cNvSpPr txBox="1">
            <a:spLocks noChangeArrowheads="1"/>
          </p:cNvSpPr>
          <p:nvPr/>
        </p:nvSpPr>
        <p:spPr bwMode="auto">
          <a:xfrm>
            <a:off x="2057400" y="4648200"/>
            <a:ext cx="647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The ASCII “a” has an odd number of bits that are equal to 1; therefore the parity bit is </a:t>
            </a:r>
            <a:r>
              <a:rPr lang="en-US" sz="2000">
                <a:solidFill>
                  <a:srgbClr val="FF0000"/>
                </a:solidFill>
              </a:rPr>
              <a:t>0</a:t>
            </a:r>
            <a:r>
              <a:rPr lang="en-US" sz="2000"/>
              <a:t>. The ASCII “A” has an even number of bits that are equal to 1; therefore the parity bit is </a:t>
            </a:r>
            <a:r>
              <a:rPr lang="en-US" sz="2000">
                <a:solidFill>
                  <a:srgbClr val="FF0000"/>
                </a:solidFill>
              </a:rPr>
              <a:t>1</a:t>
            </a:r>
            <a:r>
              <a:rPr lang="en-US" sz="2000"/>
              <a:t>. </a:t>
            </a:r>
          </a:p>
        </p:txBody>
      </p:sp>
    </p:spTree>
    <p:extLst>
      <p:ext uri="{BB962C8B-B14F-4D97-AF65-F5344CB8AC3E}">
        <p14:creationId xmlns:p14="http://schemas.microsoft.com/office/powerpoint/2010/main" val="73669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8"/>
                                        </p:tgtEl>
                                        <p:attrNameLst>
                                          <p:attrName>style.visibility</p:attrName>
                                        </p:attrNameLst>
                                      </p:cBhvr>
                                      <p:to>
                                        <p:strVal val="visible"/>
                                      </p:to>
                                    </p:set>
                                    <p:anim calcmode="lin" valueType="num">
                                      <p:cBhvr additive="base">
                                        <p:cTn id="7" dur="500" fill="hold"/>
                                        <p:tgtEl>
                                          <p:spTgt spid="165898"/>
                                        </p:tgtEl>
                                        <p:attrNameLst>
                                          <p:attrName>ppt_x</p:attrName>
                                        </p:attrNameLst>
                                      </p:cBhvr>
                                      <p:tavLst>
                                        <p:tav tm="0">
                                          <p:val>
                                            <p:strVal val="0-#ppt_w/2"/>
                                          </p:val>
                                        </p:tav>
                                        <p:tav tm="100000">
                                          <p:val>
                                            <p:strVal val="#ppt_x"/>
                                          </p:val>
                                        </p:tav>
                                      </p:tavLst>
                                    </p:anim>
                                    <p:anim calcmode="lin" valueType="num">
                                      <p:cBhvr additive="base">
                                        <p:cTn id="8" dur="500" fill="hold"/>
                                        <p:tgtEl>
                                          <p:spTgt spid="1658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5897"/>
                                        </p:tgtEl>
                                        <p:attrNameLst>
                                          <p:attrName>style.visibility</p:attrName>
                                        </p:attrNameLst>
                                      </p:cBhvr>
                                      <p:to>
                                        <p:strVal val="visible"/>
                                      </p:to>
                                    </p:set>
                                    <p:anim calcmode="lin" valueType="num">
                                      <p:cBhvr additive="base">
                                        <p:cTn id="11" dur="500" fill="hold"/>
                                        <p:tgtEl>
                                          <p:spTgt spid="165897"/>
                                        </p:tgtEl>
                                        <p:attrNameLst>
                                          <p:attrName>ppt_x</p:attrName>
                                        </p:attrNameLst>
                                      </p:cBhvr>
                                      <p:tavLst>
                                        <p:tav tm="0">
                                          <p:val>
                                            <p:strVal val="1+#ppt_w/2"/>
                                          </p:val>
                                        </p:tav>
                                        <p:tav tm="100000">
                                          <p:val>
                                            <p:strVal val="#ppt_x"/>
                                          </p:val>
                                        </p:tav>
                                      </p:tavLst>
                                    </p:anim>
                                    <p:anim calcmode="lin" valueType="num">
                                      <p:cBhvr additive="base">
                                        <p:cTn id="12" dur="500" fill="hold"/>
                                        <p:tgtEl>
                                          <p:spTgt spid="16589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5899"/>
                                        </p:tgtEl>
                                        <p:attrNameLst>
                                          <p:attrName>style.visibility</p:attrName>
                                        </p:attrNameLst>
                                      </p:cBhvr>
                                      <p:to>
                                        <p:strVal val="visible"/>
                                      </p:to>
                                    </p:set>
                                    <p:animEffect transition="in" filter="dissolve">
                                      <p:cBhvr>
                                        <p:cTn id="17" dur="500"/>
                                        <p:tgtEl>
                                          <p:spTgt spid="165899"/>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5900"/>
                                        </p:tgtEl>
                                        <p:attrNameLst>
                                          <p:attrName>style.visibility</p:attrName>
                                        </p:attrNameLst>
                                      </p:cBhvr>
                                      <p:to>
                                        <p:strVal val="visible"/>
                                      </p:to>
                                    </p:set>
                                    <p:animEffect transition="in" filter="wipe(left)">
                                      <p:cBhvr>
                                        <p:cTn id="21" dur="1000"/>
                                        <p:tgtEl>
                                          <p:spTgt spid="165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7" grpId="0"/>
      <p:bldP spid="165898" grpId="0" animBg="1"/>
      <p:bldP spid="165899" grpId="0" animBg="1"/>
      <p:bldP spid="16590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7939"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34820" name="Rectangle 4"/>
          <p:cNvSpPr>
            <a:spLocks noChangeArrowheads="1"/>
          </p:cNvSpPr>
          <p:nvPr/>
        </p:nvSpPr>
        <p:spPr bwMode="auto">
          <a:xfrm>
            <a:off x="914400" y="1143000"/>
            <a:ext cx="3440113"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Cyclic Redundancy Check</a:t>
            </a:r>
          </a:p>
        </p:txBody>
      </p:sp>
      <p:sp>
        <p:nvSpPr>
          <p:cNvPr id="34821" name="Text Box 5"/>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34822" name="Text Box 6"/>
          <p:cNvSpPr txBox="1">
            <a:spLocks noChangeArrowheads="1"/>
          </p:cNvSpPr>
          <p:nvPr/>
        </p:nvSpPr>
        <p:spPr bwMode="auto">
          <a:xfrm>
            <a:off x="1219200" y="1676400"/>
            <a:ext cx="708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The cyclic redundancy check (CRC) is an error detection method that can detect multiple errors in larger blocks of data. At the sending end, a checksum is appended to a block of data. At the receiving end, the check sum is generated and compared to the sent checksum. If the check sums are the same, no error is detected.</a:t>
            </a:r>
          </a:p>
        </p:txBody>
      </p:sp>
      <p:pic>
        <p:nvPicPr>
          <p:cNvPr id="3482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68865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4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
            <a:ext cx="39624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438400" y="228600"/>
            <a:ext cx="39624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Selected Key Terms</a:t>
            </a:r>
          </a:p>
        </p:txBody>
      </p:sp>
      <p:sp>
        <p:nvSpPr>
          <p:cNvPr id="35844" name="Rectangle 15"/>
          <p:cNvSpPr>
            <a:spLocks noChangeArrowheads="1"/>
          </p:cNvSpPr>
          <p:nvPr/>
        </p:nvSpPr>
        <p:spPr bwMode="auto">
          <a:xfrm>
            <a:off x="20638" y="0"/>
            <a:ext cx="9155112" cy="6889750"/>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16"/>
          <p:cNvSpPr txBox="1">
            <a:spLocks noChangeArrowheads="1"/>
          </p:cNvSpPr>
          <p:nvPr/>
        </p:nvSpPr>
        <p:spPr bwMode="auto">
          <a:xfrm>
            <a:off x="1447800" y="147955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latin typeface="Times" pitchFamily="18" charset="0"/>
                <a:cs typeface="Times New Roman" pitchFamily="18" charset="0"/>
              </a:rPr>
              <a:t> </a:t>
            </a:r>
          </a:p>
        </p:txBody>
      </p:sp>
      <p:sp>
        <p:nvSpPr>
          <p:cNvPr id="35846" name="Text Box 17"/>
          <p:cNvSpPr txBox="1">
            <a:spLocks noChangeArrowheads="1"/>
          </p:cNvSpPr>
          <p:nvPr/>
        </p:nvSpPr>
        <p:spPr bwMode="auto">
          <a:xfrm>
            <a:off x="152400" y="1546225"/>
            <a:ext cx="220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b="1" i="1">
                <a:solidFill>
                  <a:schemeClr val="tx2"/>
                </a:solidFill>
                <a:latin typeface="Times" pitchFamily="18" charset="0"/>
                <a:cs typeface="Times New Roman" pitchFamily="18" charset="0"/>
              </a:rPr>
              <a:t>Byte</a:t>
            </a:r>
          </a:p>
          <a:p>
            <a:pPr algn="r" eaLnBrk="1" hangingPunct="1"/>
            <a:endParaRPr lang="en-US" sz="1200" b="1" i="1">
              <a:solidFill>
                <a:schemeClr val="tx2"/>
              </a:solidFill>
              <a:latin typeface="Times" pitchFamily="18" charset="0"/>
              <a:cs typeface="Times New Roman" pitchFamily="18" charset="0"/>
            </a:endParaRPr>
          </a:p>
          <a:p>
            <a:pPr algn="r" eaLnBrk="1" hangingPunct="1"/>
            <a:r>
              <a:rPr lang="en-US" b="1" i="1">
                <a:solidFill>
                  <a:schemeClr val="tx2"/>
                </a:solidFill>
                <a:latin typeface="Times" pitchFamily="18" charset="0"/>
                <a:cs typeface="Times New Roman" pitchFamily="18" charset="0"/>
              </a:rPr>
              <a:t>Floating-point number</a:t>
            </a:r>
            <a:endParaRPr lang="en-US" b="1" i="1">
              <a:solidFill>
                <a:schemeClr val="tx2"/>
              </a:solidFill>
              <a:latin typeface="Wingdings" pitchFamily="2" charset="2"/>
              <a:cs typeface="Times New Roman" pitchFamily="18" charset="0"/>
            </a:endParaRPr>
          </a:p>
          <a:p>
            <a:pPr algn="r" eaLnBrk="1" hangingPunct="1"/>
            <a:endParaRPr lang="en-US" b="1" i="1">
              <a:solidFill>
                <a:schemeClr val="tx2"/>
              </a:solidFill>
              <a:latin typeface="Wingdings" pitchFamily="2" charset="2"/>
              <a:cs typeface="Times New Roman" pitchFamily="18" charset="0"/>
            </a:endParaRPr>
          </a:p>
          <a:p>
            <a:pPr algn="r" eaLnBrk="1" hangingPunct="1"/>
            <a:endParaRPr lang="en-US" sz="1200" b="1" i="1">
              <a:solidFill>
                <a:schemeClr val="tx2"/>
              </a:solidFill>
              <a:latin typeface="Times" pitchFamily="18" charset="0"/>
              <a:cs typeface="Times New Roman" pitchFamily="18" charset="0"/>
            </a:endParaRPr>
          </a:p>
          <a:p>
            <a:pPr algn="r" eaLnBrk="1" hangingPunct="1"/>
            <a:r>
              <a:rPr lang="en-US" b="1" i="1">
                <a:solidFill>
                  <a:schemeClr val="tx2"/>
                </a:solidFill>
                <a:latin typeface="Times" pitchFamily="18" charset="0"/>
                <a:cs typeface="Times New Roman" pitchFamily="18" charset="0"/>
              </a:rPr>
              <a:t>Hexadecimal</a:t>
            </a:r>
          </a:p>
          <a:p>
            <a:pPr algn="r" eaLnBrk="1" hangingPunct="1"/>
            <a:endParaRPr lang="en-US" sz="1200" b="1" i="1">
              <a:solidFill>
                <a:schemeClr val="tx2"/>
              </a:solidFill>
              <a:latin typeface="Times" pitchFamily="18" charset="0"/>
              <a:cs typeface="Times New Roman" pitchFamily="18" charset="0"/>
            </a:endParaRPr>
          </a:p>
          <a:p>
            <a:pPr algn="r" eaLnBrk="1" hangingPunct="1"/>
            <a:r>
              <a:rPr lang="en-US" b="1" i="1">
                <a:solidFill>
                  <a:schemeClr val="tx2"/>
                </a:solidFill>
                <a:latin typeface="Times" pitchFamily="18" charset="0"/>
                <a:cs typeface="Times New Roman" pitchFamily="18" charset="0"/>
              </a:rPr>
              <a:t>Octal</a:t>
            </a:r>
          </a:p>
          <a:p>
            <a:pPr algn="r" eaLnBrk="1" hangingPunct="1"/>
            <a:endParaRPr lang="en-US" sz="1200" b="1" i="1">
              <a:solidFill>
                <a:schemeClr val="tx2"/>
              </a:solidFill>
              <a:latin typeface="Times" pitchFamily="18" charset="0"/>
              <a:cs typeface="Times New Roman" pitchFamily="18" charset="0"/>
            </a:endParaRPr>
          </a:p>
          <a:p>
            <a:pPr algn="r" eaLnBrk="1" hangingPunct="1"/>
            <a:r>
              <a:rPr lang="en-US" b="1" i="1">
                <a:solidFill>
                  <a:schemeClr val="tx2"/>
                </a:solidFill>
                <a:latin typeface="Times" pitchFamily="18" charset="0"/>
                <a:cs typeface="Times New Roman" pitchFamily="18" charset="0"/>
              </a:rPr>
              <a:t>BCD</a:t>
            </a:r>
          </a:p>
        </p:txBody>
      </p:sp>
      <p:sp>
        <p:nvSpPr>
          <p:cNvPr id="6162" name="Text Box 18"/>
          <p:cNvSpPr txBox="1">
            <a:spLocks noChangeArrowheads="1"/>
          </p:cNvSpPr>
          <p:nvPr/>
        </p:nvSpPr>
        <p:spPr bwMode="auto">
          <a:xfrm>
            <a:off x="2444750" y="1543050"/>
            <a:ext cx="647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Times" pitchFamily="18" charset="0"/>
                <a:cs typeface="Times New Roman" pitchFamily="18" charset="0"/>
              </a:rPr>
              <a:t>A group of eight bits</a:t>
            </a:r>
          </a:p>
        </p:txBody>
      </p:sp>
      <p:sp>
        <p:nvSpPr>
          <p:cNvPr id="6163" name="Text Box 19"/>
          <p:cNvSpPr txBox="1">
            <a:spLocks noChangeArrowheads="1"/>
          </p:cNvSpPr>
          <p:nvPr/>
        </p:nvSpPr>
        <p:spPr bwMode="auto">
          <a:xfrm>
            <a:off x="2438400" y="2089150"/>
            <a:ext cx="647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00"/>
                </a:solidFill>
                <a:latin typeface="Times" pitchFamily="18" charset="0"/>
                <a:cs typeface="Times New Roman" pitchFamily="18" charset="0"/>
              </a:rPr>
              <a:t>A number representation based on scientific notation in which the number consists of an exponent and a mantissa.</a:t>
            </a:r>
          </a:p>
        </p:txBody>
      </p:sp>
      <p:sp>
        <p:nvSpPr>
          <p:cNvPr id="6164" name="Text Box 20"/>
          <p:cNvSpPr txBox="1">
            <a:spLocks noChangeArrowheads="1"/>
          </p:cNvSpPr>
          <p:nvPr/>
        </p:nvSpPr>
        <p:spPr bwMode="auto">
          <a:xfrm>
            <a:off x="2438400" y="33528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latin typeface="Times" pitchFamily="18" charset="0"/>
                <a:cs typeface="Times New Roman" pitchFamily="18" charset="0"/>
              </a:rPr>
              <a:t>A number system with a base of 16.</a:t>
            </a:r>
            <a:endParaRPr lang="en-US" b="1" i="1">
              <a:solidFill>
                <a:srgbClr val="000000"/>
              </a:solidFill>
              <a:latin typeface="Times" pitchFamily="18" charset="0"/>
              <a:cs typeface="Times New Roman" pitchFamily="18" charset="0"/>
            </a:endParaRPr>
          </a:p>
        </p:txBody>
      </p:sp>
      <p:sp>
        <p:nvSpPr>
          <p:cNvPr id="6165" name="Text Box 21"/>
          <p:cNvSpPr txBox="1">
            <a:spLocks noChangeArrowheads="1"/>
          </p:cNvSpPr>
          <p:nvPr/>
        </p:nvSpPr>
        <p:spPr bwMode="auto">
          <a:xfrm>
            <a:off x="2438400" y="38862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A number system with a base of 8.</a:t>
            </a:r>
          </a:p>
        </p:txBody>
      </p:sp>
      <p:sp>
        <p:nvSpPr>
          <p:cNvPr id="6166" name="Text Box 22"/>
          <p:cNvSpPr txBox="1">
            <a:spLocks noChangeArrowheads="1"/>
          </p:cNvSpPr>
          <p:nvPr/>
        </p:nvSpPr>
        <p:spPr bwMode="auto">
          <a:xfrm>
            <a:off x="2438400" y="4451350"/>
            <a:ext cx="647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Times" pitchFamily="18" charset="0"/>
                <a:cs typeface="Times New Roman" pitchFamily="18" charset="0"/>
              </a:rPr>
              <a:t>Binary coded decimal; a digital code in which each of the decimal digits, 0 through 9, is represented by a group of four bits.</a:t>
            </a:r>
          </a:p>
        </p:txBody>
      </p:sp>
    </p:spTree>
    <p:extLst>
      <p:ext uri="{BB962C8B-B14F-4D97-AF65-F5344CB8AC3E}">
        <p14:creationId xmlns:p14="http://schemas.microsoft.com/office/powerpoint/2010/main" val="2640428042"/>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62"/>
                                        </p:tgtEl>
                                        <p:attrNameLst>
                                          <p:attrName>style.visibility</p:attrName>
                                        </p:attrNameLst>
                                      </p:cBhvr>
                                      <p:to>
                                        <p:strVal val="visible"/>
                                      </p:to>
                                    </p:set>
                                    <p:anim calcmode="lin" valueType="num">
                                      <p:cBhvr additive="base">
                                        <p:cTn id="7" dur="500" fill="hold"/>
                                        <p:tgtEl>
                                          <p:spTgt spid="6162"/>
                                        </p:tgtEl>
                                        <p:attrNameLst>
                                          <p:attrName>ppt_x</p:attrName>
                                        </p:attrNameLst>
                                      </p:cBhvr>
                                      <p:tavLst>
                                        <p:tav tm="0">
                                          <p:val>
                                            <p:strVal val="1+#ppt_w/2"/>
                                          </p:val>
                                        </p:tav>
                                        <p:tav tm="100000">
                                          <p:val>
                                            <p:strVal val="#ppt_x"/>
                                          </p:val>
                                        </p:tav>
                                      </p:tavLst>
                                    </p:anim>
                                    <p:anim calcmode="lin" valueType="num">
                                      <p:cBhvr additive="base">
                                        <p:cTn id="8" dur="500" fill="hold"/>
                                        <p:tgtEl>
                                          <p:spTgt spid="61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63"/>
                                        </p:tgtEl>
                                        <p:attrNameLst>
                                          <p:attrName>style.visibility</p:attrName>
                                        </p:attrNameLst>
                                      </p:cBhvr>
                                      <p:to>
                                        <p:strVal val="visible"/>
                                      </p:to>
                                    </p:set>
                                    <p:anim calcmode="lin" valueType="num">
                                      <p:cBhvr additive="base">
                                        <p:cTn id="13" dur="500" fill="hold"/>
                                        <p:tgtEl>
                                          <p:spTgt spid="6163"/>
                                        </p:tgtEl>
                                        <p:attrNameLst>
                                          <p:attrName>ppt_x</p:attrName>
                                        </p:attrNameLst>
                                      </p:cBhvr>
                                      <p:tavLst>
                                        <p:tav tm="0">
                                          <p:val>
                                            <p:strVal val="1+#ppt_w/2"/>
                                          </p:val>
                                        </p:tav>
                                        <p:tav tm="100000">
                                          <p:val>
                                            <p:strVal val="#ppt_x"/>
                                          </p:val>
                                        </p:tav>
                                      </p:tavLst>
                                    </p:anim>
                                    <p:anim calcmode="lin" valueType="num">
                                      <p:cBhvr additive="base">
                                        <p:cTn id="14"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64"/>
                                        </p:tgtEl>
                                        <p:attrNameLst>
                                          <p:attrName>style.visibility</p:attrName>
                                        </p:attrNameLst>
                                      </p:cBhvr>
                                      <p:to>
                                        <p:strVal val="visible"/>
                                      </p:to>
                                    </p:set>
                                    <p:anim calcmode="lin" valueType="num">
                                      <p:cBhvr additive="base">
                                        <p:cTn id="19" dur="500" fill="hold"/>
                                        <p:tgtEl>
                                          <p:spTgt spid="6164"/>
                                        </p:tgtEl>
                                        <p:attrNameLst>
                                          <p:attrName>ppt_x</p:attrName>
                                        </p:attrNameLst>
                                      </p:cBhvr>
                                      <p:tavLst>
                                        <p:tav tm="0">
                                          <p:val>
                                            <p:strVal val="1+#ppt_w/2"/>
                                          </p:val>
                                        </p:tav>
                                        <p:tav tm="100000">
                                          <p:val>
                                            <p:strVal val="#ppt_x"/>
                                          </p:val>
                                        </p:tav>
                                      </p:tavLst>
                                    </p:anim>
                                    <p:anim calcmode="lin" valueType="num">
                                      <p:cBhvr additive="base">
                                        <p:cTn id="20" dur="500" fill="hold"/>
                                        <p:tgtEl>
                                          <p:spTgt spid="61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65"/>
                                        </p:tgtEl>
                                        <p:attrNameLst>
                                          <p:attrName>style.visibility</p:attrName>
                                        </p:attrNameLst>
                                      </p:cBhvr>
                                      <p:to>
                                        <p:strVal val="visible"/>
                                      </p:to>
                                    </p:set>
                                    <p:anim calcmode="lin" valueType="num">
                                      <p:cBhvr additive="base">
                                        <p:cTn id="25" dur="500" fill="hold"/>
                                        <p:tgtEl>
                                          <p:spTgt spid="6165"/>
                                        </p:tgtEl>
                                        <p:attrNameLst>
                                          <p:attrName>ppt_x</p:attrName>
                                        </p:attrNameLst>
                                      </p:cBhvr>
                                      <p:tavLst>
                                        <p:tav tm="0">
                                          <p:val>
                                            <p:strVal val="1+#ppt_w/2"/>
                                          </p:val>
                                        </p:tav>
                                        <p:tav tm="100000">
                                          <p:val>
                                            <p:strVal val="#ppt_x"/>
                                          </p:val>
                                        </p:tav>
                                      </p:tavLst>
                                    </p:anim>
                                    <p:anim calcmode="lin" valueType="num">
                                      <p:cBhvr additive="base">
                                        <p:cTn id="26" dur="500" fill="hold"/>
                                        <p:tgtEl>
                                          <p:spTgt spid="616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166"/>
                                        </p:tgtEl>
                                        <p:attrNameLst>
                                          <p:attrName>style.visibility</p:attrName>
                                        </p:attrNameLst>
                                      </p:cBhvr>
                                      <p:to>
                                        <p:strVal val="visible"/>
                                      </p:to>
                                    </p:set>
                                    <p:anim calcmode="lin" valueType="num">
                                      <p:cBhvr additive="base">
                                        <p:cTn id="31" dur="500" fill="hold"/>
                                        <p:tgtEl>
                                          <p:spTgt spid="6166"/>
                                        </p:tgtEl>
                                        <p:attrNameLst>
                                          <p:attrName>ppt_x</p:attrName>
                                        </p:attrNameLst>
                                      </p:cBhvr>
                                      <p:tavLst>
                                        <p:tav tm="0">
                                          <p:val>
                                            <p:strVal val="1+#ppt_w/2"/>
                                          </p:val>
                                        </p:tav>
                                        <p:tav tm="100000">
                                          <p:val>
                                            <p:strVal val="#ppt_x"/>
                                          </p:val>
                                        </p:tav>
                                      </p:tavLst>
                                    </p:anim>
                                    <p:anim calcmode="lin" valueType="num">
                                      <p:cBhvr additive="base">
                                        <p:cTn id="32" dur="500" fill="hold"/>
                                        <p:tgtEl>
                                          <p:spTgt spid="6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utoUpdateAnimBg="0"/>
      <p:bldP spid="6163" grpId="0" autoUpdateAnimBg="0"/>
      <p:bldP spid="6164" grpId="0" autoUpdateAnimBg="0"/>
      <p:bldP spid="6165" grpId="0" autoUpdateAnimBg="0"/>
      <p:bldP spid="616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1315"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18436" name="Rectangle 4"/>
          <p:cNvSpPr>
            <a:spLocks noChangeArrowheads="1"/>
          </p:cNvSpPr>
          <p:nvPr/>
        </p:nvSpPr>
        <p:spPr bwMode="auto">
          <a:xfrm>
            <a:off x="914400" y="1143000"/>
            <a:ext cx="313848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Signed Binary Numbers</a:t>
            </a:r>
          </a:p>
        </p:txBody>
      </p:sp>
      <p:sp>
        <p:nvSpPr>
          <p:cNvPr id="141319" name="Text Box 7"/>
          <p:cNvSpPr txBox="1">
            <a:spLocks noChangeArrowheads="1"/>
          </p:cNvSpPr>
          <p:nvPr/>
        </p:nvSpPr>
        <p:spPr bwMode="auto">
          <a:xfrm>
            <a:off x="1905000" y="4419600"/>
            <a:ext cx="662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Assuming that the sign bit = </a:t>
            </a:r>
            <a:r>
              <a:rPr lang="en-US" sz="2000">
                <a:latin typeface="Symbol" pitchFamily="18" charset="2"/>
              </a:rPr>
              <a:t>-</a:t>
            </a:r>
            <a:r>
              <a:rPr lang="en-US" sz="2000"/>
              <a:t>128, show that 11000110 = </a:t>
            </a:r>
            <a:r>
              <a:rPr lang="en-US" sz="2000">
                <a:latin typeface="Symbol" pitchFamily="18" charset="2"/>
              </a:rPr>
              <a:t>-</a:t>
            </a:r>
            <a:r>
              <a:rPr lang="en-US" sz="2000"/>
              <a:t>58 as a 2’s complement signed number:</a:t>
            </a:r>
          </a:p>
        </p:txBody>
      </p:sp>
      <p:sp>
        <p:nvSpPr>
          <p:cNvPr id="141320" name="WordArt 8"/>
          <p:cNvSpPr>
            <a:spLocks noChangeArrowheads="1" noChangeShapeType="1" noTextEdit="1"/>
          </p:cNvSpPr>
          <p:nvPr/>
        </p:nvSpPr>
        <p:spPr bwMode="auto">
          <a:xfrm>
            <a:off x="609600" y="4495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Example</a:t>
            </a:r>
          </a:p>
        </p:txBody>
      </p:sp>
      <p:sp>
        <p:nvSpPr>
          <p:cNvPr id="141321" name="WordArt 9"/>
          <p:cNvSpPr>
            <a:spLocks noChangeArrowheads="1" noChangeShapeType="1" noTextEdit="1"/>
          </p:cNvSpPr>
          <p:nvPr/>
        </p:nvSpPr>
        <p:spPr bwMode="auto">
          <a:xfrm>
            <a:off x="609600" y="5089525"/>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Solution</a:t>
            </a:r>
          </a:p>
        </p:txBody>
      </p:sp>
      <p:sp>
        <p:nvSpPr>
          <p:cNvPr id="141322" name="Text Box 10"/>
          <p:cNvSpPr txBox="1">
            <a:spLocks noChangeArrowheads="1"/>
          </p:cNvSpPr>
          <p:nvPr/>
        </p:nvSpPr>
        <p:spPr bwMode="auto">
          <a:xfrm>
            <a:off x="4038600" y="5470525"/>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1   1   0   0   0   1   1   0</a:t>
            </a:r>
          </a:p>
        </p:txBody>
      </p:sp>
      <p:sp>
        <p:nvSpPr>
          <p:cNvPr id="141323" name="Text Box 11"/>
          <p:cNvSpPr txBox="1">
            <a:spLocks noChangeArrowheads="1"/>
          </p:cNvSpPr>
          <p:nvPr/>
        </p:nvSpPr>
        <p:spPr bwMode="auto">
          <a:xfrm>
            <a:off x="1905000" y="5165725"/>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Column weights: </a:t>
            </a:r>
            <a:r>
              <a:rPr lang="en-US" sz="2000">
                <a:solidFill>
                  <a:srgbClr val="FF0000"/>
                </a:solidFill>
                <a:latin typeface="Symbol" pitchFamily="18" charset="2"/>
              </a:rPr>
              <a:t>-</a:t>
            </a:r>
            <a:r>
              <a:rPr lang="en-US" sz="2000">
                <a:solidFill>
                  <a:srgbClr val="FF0000"/>
                </a:solidFill>
              </a:rPr>
              <a:t>128</a:t>
            </a:r>
            <a:r>
              <a:rPr lang="en-US" sz="2000"/>
              <a:t> </a:t>
            </a:r>
            <a:r>
              <a:rPr lang="en-US" sz="2000">
                <a:solidFill>
                  <a:srgbClr val="008000"/>
                </a:solidFill>
              </a:rPr>
              <a:t>64 32 16  8   4   2   1</a:t>
            </a:r>
            <a:r>
              <a:rPr lang="en-US" sz="2000"/>
              <a:t>. </a:t>
            </a:r>
          </a:p>
        </p:txBody>
      </p:sp>
      <p:sp>
        <p:nvSpPr>
          <p:cNvPr id="141324" name="Text Box 12"/>
          <p:cNvSpPr txBox="1">
            <a:spLocks noChangeArrowheads="1"/>
          </p:cNvSpPr>
          <p:nvPr/>
        </p:nvSpPr>
        <p:spPr bwMode="auto">
          <a:xfrm>
            <a:off x="3581400" y="57150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latin typeface="Symbol" pitchFamily="18" charset="2"/>
              </a:rPr>
              <a:t>-</a:t>
            </a:r>
            <a:r>
              <a:rPr lang="en-US" sz="2000">
                <a:solidFill>
                  <a:srgbClr val="FF0000"/>
                </a:solidFill>
              </a:rPr>
              <a:t>128</a:t>
            </a:r>
            <a:r>
              <a:rPr lang="en-US" sz="2000"/>
              <a:t> </a:t>
            </a:r>
            <a:r>
              <a:rPr lang="en-US" sz="2000">
                <a:solidFill>
                  <a:srgbClr val="008000"/>
                </a:solidFill>
              </a:rPr>
              <a:t>+64              +4 +2</a:t>
            </a:r>
            <a:r>
              <a:rPr lang="en-US" sz="2000"/>
              <a:t>       = </a:t>
            </a:r>
            <a:r>
              <a:rPr lang="en-US" sz="2000">
                <a:solidFill>
                  <a:srgbClr val="FF0000"/>
                </a:solidFill>
                <a:latin typeface="Symbol" pitchFamily="18" charset="2"/>
              </a:rPr>
              <a:t>-</a:t>
            </a:r>
            <a:r>
              <a:rPr lang="en-US" sz="2000">
                <a:solidFill>
                  <a:srgbClr val="FF0000"/>
                </a:solidFill>
              </a:rPr>
              <a:t>58</a:t>
            </a:r>
          </a:p>
        </p:txBody>
      </p:sp>
      <p:sp>
        <p:nvSpPr>
          <p:cNvPr id="18443" name="Text Box 13"/>
          <p:cNvSpPr txBox="1">
            <a:spLocks noChangeArrowheads="1"/>
          </p:cNvSpPr>
          <p:nvPr/>
        </p:nvSpPr>
        <p:spPr bwMode="auto">
          <a:xfrm>
            <a:off x="990600" y="1676400"/>
            <a:ext cx="739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Negative numbers are written as the 2’s complement of the corresponding positive number. </a:t>
            </a:r>
          </a:p>
        </p:txBody>
      </p:sp>
      <p:sp>
        <p:nvSpPr>
          <p:cNvPr id="141326" name="Text Box 14"/>
          <p:cNvSpPr txBox="1">
            <a:spLocks noChangeArrowheads="1"/>
          </p:cNvSpPr>
          <p:nvPr/>
        </p:nvSpPr>
        <p:spPr bwMode="auto">
          <a:xfrm>
            <a:off x="1905000" y="27432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latin typeface="Symbol" pitchFamily="18" charset="2"/>
              </a:rPr>
              <a:t>-</a:t>
            </a:r>
            <a:r>
              <a:rPr lang="en-US" sz="2000"/>
              <a:t>58 =</a:t>
            </a:r>
            <a:r>
              <a:rPr lang="en-US" sz="2000">
                <a:solidFill>
                  <a:srgbClr val="FF0000"/>
                </a:solidFill>
              </a:rPr>
              <a:t> 1</a:t>
            </a:r>
            <a:r>
              <a:rPr lang="en-US" sz="2000">
                <a:solidFill>
                  <a:srgbClr val="008000"/>
                </a:solidFill>
              </a:rPr>
              <a:t>1000110</a:t>
            </a:r>
            <a:r>
              <a:rPr lang="en-US" sz="2000"/>
              <a:t> (complement form) </a:t>
            </a:r>
          </a:p>
        </p:txBody>
      </p:sp>
      <p:grpSp>
        <p:nvGrpSpPr>
          <p:cNvPr id="2" name="Group 21"/>
          <p:cNvGrpSpPr>
            <a:grpSpLocks/>
          </p:cNvGrpSpPr>
          <p:nvPr/>
        </p:nvGrpSpPr>
        <p:grpSpPr bwMode="auto">
          <a:xfrm>
            <a:off x="1524000" y="3063875"/>
            <a:ext cx="3581400" cy="442913"/>
            <a:chOff x="960" y="1930"/>
            <a:chExt cx="2256" cy="279"/>
          </a:xfrm>
        </p:grpSpPr>
        <p:sp>
          <p:nvSpPr>
            <p:cNvPr id="18448" name="Text Box 15"/>
            <p:cNvSpPr txBox="1">
              <a:spLocks noChangeArrowheads="1"/>
            </p:cNvSpPr>
            <p:nvPr/>
          </p:nvSpPr>
          <p:spPr bwMode="auto">
            <a:xfrm>
              <a:off x="960" y="1978"/>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Sign bit</a:t>
              </a:r>
            </a:p>
          </p:txBody>
        </p:sp>
        <p:sp>
          <p:nvSpPr>
            <p:cNvPr id="18449" name="Line 16"/>
            <p:cNvSpPr>
              <a:spLocks noChangeShapeType="1"/>
            </p:cNvSpPr>
            <p:nvPr/>
          </p:nvSpPr>
          <p:spPr bwMode="auto">
            <a:xfrm flipV="1">
              <a:off x="1488" y="1930"/>
              <a:ext cx="192"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Text Box 17"/>
            <p:cNvSpPr txBox="1">
              <a:spLocks noChangeArrowheads="1"/>
            </p:cNvSpPr>
            <p:nvPr/>
          </p:nvSpPr>
          <p:spPr bwMode="auto">
            <a:xfrm>
              <a:off x="2208" y="1978"/>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008000"/>
                  </a:solidFill>
                </a:rPr>
                <a:t>Magnitude bits</a:t>
              </a:r>
            </a:p>
          </p:txBody>
        </p:sp>
        <p:sp>
          <p:nvSpPr>
            <p:cNvPr id="18451" name="Line 18"/>
            <p:cNvSpPr>
              <a:spLocks noChangeShapeType="1"/>
            </p:cNvSpPr>
            <p:nvPr/>
          </p:nvSpPr>
          <p:spPr bwMode="auto">
            <a:xfrm flipH="1" flipV="1">
              <a:off x="2160" y="1930"/>
              <a:ext cx="96" cy="96"/>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1331" name="Text Box 19"/>
          <p:cNvSpPr txBox="1">
            <a:spLocks noChangeArrowheads="1"/>
          </p:cNvSpPr>
          <p:nvPr/>
        </p:nvSpPr>
        <p:spPr bwMode="auto">
          <a:xfrm>
            <a:off x="1066800" y="3489325"/>
            <a:ext cx="7162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An easy way to read a signed number that uses this notation is to assign the sign bit a column weight of </a:t>
            </a:r>
            <a:r>
              <a:rPr lang="en-US" sz="2000">
                <a:latin typeface="Symbol" pitchFamily="18" charset="2"/>
              </a:rPr>
              <a:t>-</a:t>
            </a:r>
            <a:r>
              <a:rPr lang="en-US" sz="2000"/>
              <a:t>128 (for an 8-bit number). Then add the column weights for the 1’s. </a:t>
            </a:r>
          </a:p>
        </p:txBody>
      </p:sp>
      <p:sp>
        <p:nvSpPr>
          <p:cNvPr id="141332" name="Text Box 20"/>
          <p:cNvSpPr txBox="1">
            <a:spLocks noChangeArrowheads="1"/>
          </p:cNvSpPr>
          <p:nvPr/>
        </p:nvSpPr>
        <p:spPr bwMode="auto">
          <a:xfrm>
            <a:off x="990600" y="24384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The negative number </a:t>
            </a:r>
            <a:r>
              <a:rPr lang="en-US" sz="2000">
                <a:latin typeface="Symbol" pitchFamily="18" charset="2"/>
              </a:rPr>
              <a:t>-</a:t>
            </a:r>
            <a:r>
              <a:rPr lang="en-US" sz="2000"/>
              <a:t>58 is written as:</a:t>
            </a:r>
          </a:p>
        </p:txBody>
      </p:sp>
    </p:spTree>
    <p:extLst>
      <p:ext uri="{BB962C8B-B14F-4D97-AF65-F5344CB8AC3E}">
        <p14:creationId xmlns:p14="http://schemas.microsoft.com/office/powerpoint/2010/main" val="3617704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32"/>
                                        </p:tgtEl>
                                        <p:attrNameLst>
                                          <p:attrName>style.visibility</p:attrName>
                                        </p:attrNameLst>
                                      </p:cBhvr>
                                      <p:to>
                                        <p:strVal val="visible"/>
                                      </p:to>
                                    </p:set>
                                    <p:anim calcmode="lin" valueType="num">
                                      <p:cBhvr additive="base">
                                        <p:cTn id="7" dur="500" fill="hold"/>
                                        <p:tgtEl>
                                          <p:spTgt spid="141332"/>
                                        </p:tgtEl>
                                        <p:attrNameLst>
                                          <p:attrName>ppt_x</p:attrName>
                                        </p:attrNameLst>
                                      </p:cBhvr>
                                      <p:tavLst>
                                        <p:tav tm="0">
                                          <p:val>
                                            <p:strVal val="0-#ppt_w/2"/>
                                          </p:val>
                                        </p:tav>
                                        <p:tav tm="100000">
                                          <p:val>
                                            <p:strVal val="#ppt_x"/>
                                          </p:val>
                                        </p:tav>
                                      </p:tavLst>
                                    </p:anim>
                                    <p:anim calcmode="lin" valueType="num">
                                      <p:cBhvr additive="base">
                                        <p:cTn id="8" dur="500" fill="hold"/>
                                        <p:tgtEl>
                                          <p:spTgt spid="1413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1326"/>
                                        </p:tgtEl>
                                        <p:attrNameLst>
                                          <p:attrName>style.visibility</p:attrName>
                                        </p:attrNameLst>
                                      </p:cBhvr>
                                      <p:to>
                                        <p:strVal val="visible"/>
                                      </p:to>
                                    </p:set>
                                    <p:animEffect transition="in" filter="wipe(left)">
                                      <p:cBhvr>
                                        <p:cTn id="12" dur="500"/>
                                        <p:tgtEl>
                                          <p:spTgt spid="141326"/>
                                        </p:tgtEl>
                                      </p:cBhvr>
                                    </p:animEffect>
                                  </p:childTnLst>
                                </p:cTn>
                              </p:par>
                            </p:childTnLst>
                          </p:cTn>
                        </p:par>
                        <p:par>
                          <p:cTn id="13" fill="hold" nodeType="afterGroup">
                            <p:stCondLst>
                              <p:cond delay="1000"/>
                            </p:stCondLst>
                            <p:childTnLst>
                              <p:par>
                                <p:cTn id="14" presetID="3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1331"/>
                                        </p:tgtEl>
                                        <p:attrNameLst>
                                          <p:attrName>style.visibility</p:attrName>
                                        </p:attrNameLst>
                                      </p:cBhvr>
                                      <p:to>
                                        <p:strVal val="visible"/>
                                      </p:to>
                                    </p:set>
                                    <p:anim calcmode="lin" valueType="num">
                                      <p:cBhvr additive="base">
                                        <p:cTn id="24" dur="500" fill="hold"/>
                                        <p:tgtEl>
                                          <p:spTgt spid="141331"/>
                                        </p:tgtEl>
                                        <p:attrNameLst>
                                          <p:attrName>ppt_x</p:attrName>
                                        </p:attrNameLst>
                                      </p:cBhvr>
                                      <p:tavLst>
                                        <p:tav tm="0">
                                          <p:val>
                                            <p:strVal val="0-#ppt_w/2"/>
                                          </p:val>
                                        </p:tav>
                                        <p:tav tm="100000">
                                          <p:val>
                                            <p:strVal val="#ppt_x"/>
                                          </p:val>
                                        </p:tav>
                                      </p:tavLst>
                                    </p:anim>
                                    <p:anim calcmode="lin" valueType="num">
                                      <p:cBhvr additive="base">
                                        <p:cTn id="25" dur="500" fill="hold"/>
                                        <p:tgtEl>
                                          <p:spTgt spid="14133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1320"/>
                                        </p:tgtEl>
                                        <p:attrNameLst>
                                          <p:attrName>style.visibility</p:attrName>
                                        </p:attrNameLst>
                                      </p:cBhvr>
                                      <p:to>
                                        <p:strVal val="visible"/>
                                      </p:to>
                                    </p:set>
                                    <p:anim calcmode="lin" valueType="num">
                                      <p:cBhvr additive="base">
                                        <p:cTn id="30" dur="500" fill="hold"/>
                                        <p:tgtEl>
                                          <p:spTgt spid="141320"/>
                                        </p:tgtEl>
                                        <p:attrNameLst>
                                          <p:attrName>ppt_x</p:attrName>
                                        </p:attrNameLst>
                                      </p:cBhvr>
                                      <p:tavLst>
                                        <p:tav tm="0">
                                          <p:val>
                                            <p:strVal val="0-#ppt_w/2"/>
                                          </p:val>
                                        </p:tav>
                                        <p:tav tm="100000">
                                          <p:val>
                                            <p:strVal val="#ppt_x"/>
                                          </p:val>
                                        </p:tav>
                                      </p:tavLst>
                                    </p:anim>
                                    <p:anim calcmode="lin" valueType="num">
                                      <p:cBhvr additive="base">
                                        <p:cTn id="31" dur="500" fill="hold"/>
                                        <p:tgtEl>
                                          <p:spTgt spid="14132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41319"/>
                                        </p:tgtEl>
                                        <p:attrNameLst>
                                          <p:attrName>style.visibility</p:attrName>
                                        </p:attrNameLst>
                                      </p:cBhvr>
                                      <p:to>
                                        <p:strVal val="visible"/>
                                      </p:to>
                                    </p:set>
                                    <p:anim calcmode="lin" valueType="num">
                                      <p:cBhvr additive="base">
                                        <p:cTn id="34" dur="500" fill="hold"/>
                                        <p:tgtEl>
                                          <p:spTgt spid="141319"/>
                                        </p:tgtEl>
                                        <p:attrNameLst>
                                          <p:attrName>ppt_x</p:attrName>
                                        </p:attrNameLst>
                                      </p:cBhvr>
                                      <p:tavLst>
                                        <p:tav tm="0">
                                          <p:val>
                                            <p:strVal val="1+#ppt_w/2"/>
                                          </p:val>
                                        </p:tav>
                                        <p:tav tm="100000">
                                          <p:val>
                                            <p:strVal val="#ppt_x"/>
                                          </p:val>
                                        </p:tav>
                                      </p:tavLst>
                                    </p:anim>
                                    <p:anim calcmode="lin" valueType="num">
                                      <p:cBhvr additive="base">
                                        <p:cTn id="35" dur="500" fill="hold"/>
                                        <p:tgtEl>
                                          <p:spTgt spid="141319"/>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41321"/>
                                        </p:tgtEl>
                                        <p:attrNameLst>
                                          <p:attrName>style.visibility</p:attrName>
                                        </p:attrNameLst>
                                      </p:cBhvr>
                                      <p:to>
                                        <p:strVal val="visible"/>
                                      </p:to>
                                    </p:set>
                                    <p:animEffect transition="in" filter="dissolve">
                                      <p:cBhvr>
                                        <p:cTn id="40" dur="500"/>
                                        <p:tgtEl>
                                          <p:spTgt spid="141321"/>
                                        </p:tgtEl>
                                      </p:cBhvr>
                                    </p:animEffect>
                                  </p:childTnLst>
                                </p:cTn>
                              </p:par>
                            </p:childTnLst>
                          </p:cTn>
                        </p:par>
                        <p:par>
                          <p:cTn id="41" fill="hold" nodeType="afterGroup">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41323"/>
                                        </p:tgtEl>
                                        <p:attrNameLst>
                                          <p:attrName>style.visibility</p:attrName>
                                        </p:attrNameLst>
                                      </p:cBhvr>
                                      <p:to>
                                        <p:strVal val="visible"/>
                                      </p:to>
                                    </p:set>
                                    <p:anim calcmode="lin" valueType="num">
                                      <p:cBhvr additive="base">
                                        <p:cTn id="44" dur="500" fill="hold"/>
                                        <p:tgtEl>
                                          <p:spTgt spid="141323"/>
                                        </p:tgtEl>
                                        <p:attrNameLst>
                                          <p:attrName>ppt_x</p:attrName>
                                        </p:attrNameLst>
                                      </p:cBhvr>
                                      <p:tavLst>
                                        <p:tav tm="0">
                                          <p:val>
                                            <p:strVal val="#ppt_x"/>
                                          </p:val>
                                        </p:tav>
                                        <p:tav tm="100000">
                                          <p:val>
                                            <p:strVal val="#ppt_x"/>
                                          </p:val>
                                        </p:tav>
                                      </p:tavLst>
                                    </p:anim>
                                    <p:anim calcmode="lin" valueType="num">
                                      <p:cBhvr additive="base">
                                        <p:cTn id="45" dur="500" fill="hold"/>
                                        <p:tgtEl>
                                          <p:spTgt spid="141323"/>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1322"/>
                                        </p:tgtEl>
                                        <p:attrNameLst>
                                          <p:attrName>style.visibility</p:attrName>
                                        </p:attrNameLst>
                                      </p:cBhvr>
                                      <p:to>
                                        <p:strVal val="visible"/>
                                      </p:to>
                                    </p:set>
                                    <p:animEffect transition="in" filter="wipe(left)">
                                      <p:cBhvr>
                                        <p:cTn id="50" dur="1000"/>
                                        <p:tgtEl>
                                          <p:spTgt spid="1413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1324"/>
                                        </p:tgtEl>
                                        <p:attrNameLst>
                                          <p:attrName>style.visibility</p:attrName>
                                        </p:attrNameLst>
                                      </p:cBhvr>
                                      <p:to>
                                        <p:strVal val="visible"/>
                                      </p:to>
                                    </p:set>
                                    <p:animEffect transition="in" filter="wipe(left)">
                                      <p:cBhvr>
                                        <p:cTn id="55" dur="1000"/>
                                        <p:tgtEl>
                                          <p:spTgt spid="141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p:bldP spid="141320" grpId="0" animBg="1"/>
      <p:bldP spid="141321" grpId="0" animBg="1"/>
      <p:bldP spid="141322" grpId="0"/>
      <p:bldP spid="141323" grpId="0"/>
      <p:bldP spid="141324" grpId="0"/>
      <p:bldP spid="141326" grpId="0"/>
      <p:bldP spid="141331" grpId="0"/>
      <p:bldP spid="1413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
            <a:ext cx="39624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9987" name="Text Box 3"/>
          <p:cNvSpPr txBox="1">
            <a:spLocks noChangeArrowheads="1"/>
          </p:cNvSpPr>
          <p:nvPr/>
        </p:nvSpPr>
        <p:spPr bwMode="auto">
          <a:xfrm>
            <a:off x="2438400" y="228600"/>
            <a:ext cx="39624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Selected Key Terms</a:t>
            </a:r>
          </a:p>
        </p:txBody>
      </p:sp>
      <p:sp>
        <p:nvSpPr>
          <p:cNvPr id="36868" name="Rectangle 4"/>
          <p:cNvSpPr>
            <a:spLocks noChangeArrowheads="1"/>
          </p:cNvSpPr>
          <p:nvPr/>
        </p:nvSpPr>
        <p:spPr bwMode="auto">
          <a:xfrm>
            <a:off x="20638" y="0"/>
            <a:ext cx="9155112" cy="6889750"/>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69" name="Text Box 5"/>
          <p:cNvSpPr txBox="1">
            <a:spLocks noChangeArrowheads="1"/>
          </p:cNvSpPr>
          <p:nvPr/>
        </p:nvSpPr>
        <p:spPr bwMode="auto">
          <a:xfrm>
            <a:off x="1447800" y="147955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latin typeface="Times" pitchFamily="18" charset="0"/>
                <a:cs typeface="Times New Roman" pitchFamily="18" charset="0"/>
              </a:rPr>
              <a:t> </a:t>
            </a:r>
          </a:p>
        </p:txBody>
      </p:sp>
      <p:sp>
        <p:nvSpPr>
          <p:cNvPr id="36870" name="Text Box 6"/>
          <p:cNvSpPr txBox="1">
            <a:spLocks noChangeArrowheads="1"/>
          </p:cNvSpPr>
          <p:nvPr/>
        </p:nvSpPr>
        <p:spPr bwMode="auto">
          <a:xfrm>
            <a:off x="152400" y="1546225"/>
            <a:ext cx="22098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b="1" i="1">
                <a:solidFill>
                  <a:schemeClr val="tx2"/>
                </a:solidFill>
                <a:latin typeface="Times" pitchFamily="18" charset="0"/>
                <a:cs typeface="Times New Roman" pitchFamily="18" charset="0"/>
              </a:rPr>
              <a:t>Alphanumeric</a:t>
            </a:r>
          </a:p>
          <a:p>
            <a:pPr algn="r" eaLnBrk="1" hangingPunct="1"/>
            <a:endParaRPr lang="en-US" b="1" i="1">
              <a:solidFill>
                <a:schemeClr val="tx2"/>
              </a:solidFill>
              <a:latin typeface="Times" pitchFamily="18" charset="0"/>
              <a:cs typeface="Times New Roman" pitchFamily="18" charset="0"/>
            </a:endParaRPr>
          </a:p>
          <a:p>
            <a:pPr algn="r" eaLnBrk="1" hangingPunct="1"/>
            <a:endParaRPr lang="en-US" sz="1200" b="1" i="1">
              <a:solidFill>
                <a:schemeClr val="tx2"/>
              </a:solidFill>
              <a:latin typeface="Times" pitchFamily="18" charset="0"/>
              <a:cs typeface="Times New Roman" pitchFamily="18" charset="0"/>
            </a:endParaRPr>
          </a:p>
          <a:p>
            <a:pPr algn="r" eaLnBrk="1" hangingPunct="1"/>
            <a:r>
              <a:rPr lang="en-US" b="1" i="1">
                <a:solidFill>
                  <a:schemeClr val="tx2"/>
                </a:solidFill>
                <a:latin typeface="Times" pitchFamily="18" charset="0"/>
                <a:cs typeface="Times New Roman" pitchFamily="18" charset="0"/>
              </a:rPr>
              <a:t>ASCII</a:t>
            </a:r>
            <a:endParaRPr lang="en-US" b="1" i="1">
              <a:solidFill>
                <a:schemeClr val="tx2"/>
              </a:solidFill>
              <a:latin typeface="Wingdings" pitchFamily="2" charset="2"/>
              <a:cs typeface="Times New Roman" pitchFamily="18" charset="0"/>
            </a:endParaRPr>
          </a:p>
          <a:p>
            <a:pPr algn="r" eaLnBrk="1" hangingPunct="1"/>
            <a:endParaRPr lang="en-US" b="1" i="1">
              <a:solidFill>
                <a:schemeClr val="tx2"/>
              </a:solidFill>
              <a:latin typeface="Wingdings" pitchFamily="2" charset="2"/>
              <a:cs typeface="Times New Roman" pitchFamily="18" charset="0"/>
            </a:endParaRPr>
          </a:p>
          <a:p>
            <a:pPr algn="r" eaLnBrk="1" hangingPunct="1"/>
            <a:endParaRPr lang="en-US" sz="1200" b="1" i="1">
              <a:solidFill>
                <a:schemeClr val="tx2"/>
              </a:solidFill>
              <a:latin typeface="Times" pitchFamily="18" charset="0"/>
              <a:cs typeface="Times New Roman" pitchFamily="18" charset="0"/>
            </a:endParaRPr>
          </a:p>
          <a:p>
            <a:pPr algn="r" eaLnBrk="1" hangingPunct="1"/>
            <a:endParaRPr lang="en-US" b="1" i="1">
              <a:solidFill>
                <a:schemeClr val="tx2"/>
              </a:solidFill>
              <a:latin typeface="Times" pitchFamily="18" charset="0"/>
              <a:cs typeface="Times New Roman" pitchFamily="18" charset="0"/>
            </a:endParaRPr>
          </a:p>
          <a:p>
            <a:pPr algn="r" eaLnBrk="1" hangingPunct="1"/>
            <a:r>
              <a:rPr lang="en-US" b="1" i="1">
                <a:solidFill>
                  <a:schemeClr val="tx2"/>
                </a:solidFill>
                <a:latin typeface="Times" pitchFamily="18" charset="0"/>
                <a:cs typeface="Times New Roman" pitchFamily="18" charset="0"/>
              </a:rPr>
              <a:t>Parity</a:t>
            </a:r>
          </a:p>
          <a:p>
            <a:pPr algn="r" eaLnBrk="1" hangingPunct="1"/>
            <a:endParaRPr lang="en-US" sz="1200" b="1" i="1">
              <a:solidFill>
                <a:schemeClr val="tx2"/>
              </a:solidFill>
              <a:latin typeface="Times" pitchFamily="18" charset="0"/>
              <a:cs typeface="Times New Roman" pitchFamily="18" charset="0"/>
            </a:endParaRPr>
          </a:p>
          <a:p>
            <a:pPr algn="r" eaLnBrk="1" hangingPunct="1"/>
            <a:endParaRPr lang="en-US" sz="1200" b="1" i="1">
              <a:solidFill>
                <a:schemeClr val="tx2"/>
              </a:solidFill>
              <a:latin typeface="Times" pitchFamily="18" charset="0"/>
              <a:cs typeface="Times New Roman" pitchFamily="18" charset="0"/>
            </a:endParaRPr>
          </a:p>
          <a:p>
            <a:pPr algn="r" eaLnBrk="1" hangingPunct="1"/>
            <a:endParaRPr lang="en-US" sz="1200" b="1" i="1">
              <a:solidFill>
                <a:schemeClr val="tx2"/>
              </a:solidFill>
              <a:latin typeface="Times" pitchFamily="18" charset="0"/>
              <a:cs typeface="Times New Roman" pitchFamily="18" charset="0"/>
            </a:endParaRPr>
          </a:p>
          <a:p>
            <a:pPr algn="r" eaLnBrk="1" hangingPunct="1"/>
            <a:endParaRPr lang="en-US" sz="1200" b="1" i="1">
              <a:solidFill>
                <a:schemeClr val="tx2"/>
              </a:solidFill>
              <a:latin typeface="Times" pitchFamily="18" charset="0"/>
              <a:cs typeface="Times New Roman" pitchFamily="18" charset="0"/>
            </a:endParaRPr>
          </a:p>
          <a:p>
            <a:pPr algn="r" eaLnBrk="1" hangingPunct="1"/>
            <a:endParaRPr lang="en-US" sz="1200" b="1" i="1">
              <a:solidFill>
                <a:schemeClr val="tx2"/>
              </a:solidFill>
              <a:latin typeface="Times" pitchFamily="18" charset="0"/>
              <a:cs typeface="Times New Roman" pitchFamily="18" charset="0"/>
            </a:endParaRPr>
          </a:p>
          <a:p>
            <a:pPr algn="r" eaLnBrk="1" hangingPunct="1"/>
            <a:r>
              <a:rPr lang="en-US" b="1" i="1">
                <a:solidFill>
                  <a:schemeClr val="tx2"/>
                </a:solidFill>
                <a:latin typeface="Times" pitchFamily="18" charset="0"/>
                <a:cs typeface="Times New Roman" pitchFamily="18" charset="0"/>
              </a:rPr>
              <a:t>Cyclic redundancy check (CRC)</a:t>
            </a:r>
          </a:p>
        </p:txBody>
      </p:sp>
      <p:sp>
        <p:nvSpPr>
          <p:cNvPr id="169991" name="Text Box 7"/>
          <p:cNvSpPr txBox="1">
            <a:spLocks noChangeArrowheads="1"/>
          </p:cNvSpPr>
          <p:nvPr/>
        </p:nvSpPr>
        <p:spPr bwMode="auto">
          <a:xfrm>
            <a:off x="2444750" y="1543050"/>
            <a:ext cx="647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Times" pitchFamily="18" charset="0"/>
                <a:cs typeface="Times New Roman" pitchFamily="18" charset="0"/>
              </a:rPr>
              <a:t>Consisting of numerals, letters, and other characters</a:t>
            </a:r>
          </a:p>
        </p:txBody>
      </p:sp>
      <p:sp>
        <p:nvSpPr>
          <p:cNvPr id="169992" name="Text Box 8"/>
          <p:cNvSpPr txBox="1">
            <a:spLocks noChangeArrowheads="1"/>
          </p:cNvSpPr>
          <p:nvPr/>
        </p:nvSpPr>
        <p:spPr bwMode="auto">
          <a:xfrm>
            <a:off x="2438400" y="2470150"/>
            <a:ext cx="647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00"/>
                </a:solidFill>
                <a:latin typeface="Times" pitchFamily="18" charset="0"/>
                <a:cs typeface="Times New Roman" pitchFamily="18" charset="0"/>
              </a:rPr>
              <a:t>American Standard Code for Information Interchange; the most widely used alphanumeric code.</a:t>
            </a:r>
          </a:p>
        </p:txBody>
      </p:sp>
      <p:sp>
        <p:nvSpPr>
          <p:cNvPr id="169993" name="Text Box 9"/>
          <p:cNvSpPr txBox="1">
            <a:spLocks noChangeArrowheads="1"/>
          </p:cNvSpPr>
          <p:nvPr/>
        </p:nvSpPr>
        <p:spPr bwMode="auto">
          <a:xfrm>
            <a:off x="2438400" y="3733800"/>
            <a:ext cx="647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latin typeface="Times" pitchFamily="18" charset="0"/>
                <a:cs typeface="Times New Roman" pitchFamily="18" charset="0"/>
              </a:rPr>
              <a:t>In relation to binary codes, the condition of evenness or oddness in the number of 1s in a code group.</a:t>
            </a:r>
            <a:endParaRPr lang="en-US" b="1" i="1">
              <a:solidFill>
                <a:srgbClr val="000000"/>
              </a:solidFill>
              <a:latin typeface="Times" pitchFamily="18" charset="0"/>
              <a:cs typeface="Times New Roman" pitchFamily="18" charset="0"/>
            </a:endParaRPr>
          </a:p>
        </p:txBody>
      </p:sp>
      <p:sp>
        <p:nvSpPr>
          <p:cNvPr id="169994" name="Text Box 10"/>
          <p:cNvSpPr txBox="1">
            <a:spLocks noChangeArrowheads="1"/>
          </p:cNvSpPr>
          <p:nvPr/>
        </p:nvSpPr>
        <p:spPr bwMode="auto">
          <a:xfrm>
            <a:off x="2438400" y="50292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A type of error detection code.</a:t>
            </a:r>
          </a:p>
        </p:txBody>
      </p:sp>
    </p:spTree>
    <p:extLst>
      <p:ext uri="{BB962C8B-B14F-4D97-AF65-F5344CB8AC3E}">
        <p14:creationId xmlns:p14="http://schemas.microsoft.com/office/powerpoint/2010/main" val="3402640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9991"/>
                                        </p:tgtEl>
                                        <p:attrNameLst>
                                          <p:attrName>style.visibility</p:attrName>
                                        </p:attrNameLst>
                                      </p:cBhvr>
                                      <p:to>
                                        <p:strVal val="visible"/>
                                      </p:to>
                                    </p:set>
                                    <p:anim calcmode="lin" valueType="num">
                                      <p:cBhvr additive="base">
                                        <p:cTn id="7" dur="500" fill="hold"/>
                                        <p:tgtEl>
                                          <p:spTgt spid="169991"/>
                                        </p:tgtEl>
                                        <p:attrNameLst>
                                          <p:attrName>ppt_x</p:attrName>
                                        </p:attrNameLst>
                                      </p:cBhvr>
                                      <p:tavLst>
                                        <p:tav tm="0">
                                          <p:val>
                                            <p:strVal val="1+#ppt_w/2"/>
                                          </p:val>
                                        </p:tav>
                                        <p:tav tm="100000">
                                          <p:val>
                                            <p:strVal val="#ppt_x"/>
                                          </p:val>
                                        </p:tav>
                                      </p:tavLst>
                                    </p:anim>
                                    <p:anim calcmode="lin" valueType="num">
                                      <p:cBhvr additive="base">
                                        <p:cTn id="8" dur="500" fill="hold"/>
                                        <p:tgtEl>
                                          <p:spTgt spid="1699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9992"/>
                                        </p:tgtEl>
                                        <p:attrNameLst>
                                          <p:attrName>style.visibility</p:attrName>
                                        </p:attrNameLst>
                                      </p:cBhvr>
                                      <p:to>
                                        <p:strVal val="visible"/>
                                      </p:to>
                                    </p:set>
                                    <p:anim calcmode="lin" valueType="num">
                                      <p:cBhvr additive="base">
                                        <p:cTn id="13" dur="500" fill="hold"/>
                                        <p:tgtEl>
                                          <p:spTgt spid="169992"/>
                                        </p:tgtEl>
                                        <p:attrNameLst>
                                          <p:attrName>ppt_x</p:attrName>
                                        </p:attrNameLst>
                                      </p:cBhvr>
                                      <p:tavLst>
                                        <p:tav tm="0">
                                          <p:val>
                                            <p:strVal val="1+#ppt_w/2"/>
                                          </p:val>
                                        </p:tav>
                                        <p:tav tm="100000">
                                          <p:val>
                                            <p:strVal val="#ppt_x"/>
                                          </p:val>
                                        </p:tav>
                                      </p:tavLst>
                                    </p:anim>
                                    <p:anim calcmode="lin" valueType="num">
                                      <p:cBhvr additive="base">
                                        <p:cTn id="14" dur="500" fill="hold"/>
                                        <p:tgtEl>
                                          <p:spTgt spid="1699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9993"/>
                                        </p:tgtEl>
                                        <p:attrNameLst>
                                          <p:attrName>style.visibility</p:attrName>
                                        </p:attrNameLst>
                                      </p:cBhvr>
                                      <p:to>
                                        <p:strVal val="visible"/>
                                      </p:to>
                                    </p:set>
                                    <p:anim calcmode="lin" valueType="num">
                                      <p:cBhvr additive="base">
                                        <p:cTn id="19" dur="500" fill="hold"/>
                                        <p:tgtEl>
                                          <p:spTgt spid="169993"/>
                                        </p:tgtEl>
                                        <p:attrNameLst>
                                          <p:attrName>ppt_x</p:attrName>
                                        </p:attrNameLst>
                                      </p:cBhvr>
                                      <p:tavLst>
                                        <p:tav tm="0">
                                          <p:val>
                                            <p:strVal val="1+#ppt_w/2"/>
                                          </p:val>
                                        </p:tav>
                                        <p:tav tm="100000">
                                          <p:val>
                                            <p:strVal val="#ppt_x"/>
                                          </p:val>
                                        </p:tav>
                                      </p:tavLst>
                                    </p:anim>
                                    <p:anim calcmode="lin" valueType="num">
                                      <p:cBhvr additive="base">
                                        <p:cTn id="20" dur="500" fill="hold"/>
                                        <p:tgtEl>
                                          <p:spTgt spid="1699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9994"/>
                                        </p:tgtEl>
                                        <p:attrNameLst>
                                          <p:attrName>style.visibility</p:attrName>
                                        </p:attrNameLst>
                                      </p:cBhvr>
                                      <p:to>
                                        <p:strVal val="visible"/>
                                      </p:to>
                                    </p:set>
                                    <p:anim calcmode="lin" valueType="num">
                                      <p:cBhvr additive="base">
                                        <p:cTn id="25" dur="500" fill="hold"/>
                                        <p:tgtEl>
                                          <p:spTgt spid="169994"/>
                                        </p:tgtEl>
                                        <p:attrNameLst>
                                          <p:attrName>ppt_x</p:attrName>
                                        </p:attrNameLst>
                                      </p:cBhvr>
                                      <p:tavLst>
                                        <p:tav tm="0">
                                          <p:val>
                                            <p:strVal val="1+#ppt_w/2"/>
                                          </p:val>
                                        </p:tav>
                                        <p:tav tm="100000">
                                          <p:val>
                                            <p:strVal val="#ppt_x"/>
                                          </p:val>
                                        </p:tav>
                                      </p:tavLst>
                                    </p:anim>
                                    <p:anim calcmode="lin" valueType="num">
                                      <p:cBhvr additive="base">
                                        <p:cTn id="26" dur="500" fill="hold"/>
                                        <p:tgtEl>
                                          <p:spTgt spid="1699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1" grpId="0" autoUpdateAnimBg="0"/>
      <p:bldP spid="169992" grpId="0" autoUpdateAnimBg="0"/>
      <p:bldP spid="169993" grpId="0" autoUpdateAnimBg="0"/>
      <p:bldP spid="16999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363"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19460" name="Rectangle 4"/>
          <p:cNvSpPr>
            <a:spLocks noChangeArrowheads="1"/>
          </p:cNvSpPr>
          <p:nvPr/>
        </p:nvSpPr>
        <p:spPr bwMode="auto">
          <a:xfrm>
            <a:off x="914400" y="1143000"/>
            <a:ext cx="3121025"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Floating Point Numbers</a:t>
            </a:r>
          </a:p>
        </p:txBody>
      </p:sp>
      <p:sp>
        <p:nvSpPr>
          <p:cNvPr id="143365" name="Text Box 5"/>
          <p:cNvSpPr txBox="1">
            <a:spLocks noChangeArrowheads="1"/>
          </p:cNvSpPr>
          <p:nvPr/>
        </p:nvSpPr>
        <p:spPr bwMode="auto">
          <a:xfrm>
            <a:off x="1905000" y="3611563"/>
            <a:ext cx="662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Express the speed of light, </a:t>
            </a:r>
            <a:r>
              <a:rPr lang="en-US" sz="2000" i="1"/>
              <a:t>c</a:t>
            </a:r>
            <a:r>
              <a:rPr lang="en-US" sz="2000"/>
              <a:t>, in single precision floating point notation. (</a:t>
            </a:r>
            <a:r>
              <a:rPr lang="en-US" sz="2000" i="1"/>
              <a:t>c</a:t>
            </a:r>
            <a:r>
              <a:rPr lang="en-US" sz="2000"/>
              <a:t> = 0.2998 x 10</a:t>
            </a:r>
            <a:r>
              <a:rPr lang="en-US" sz="2000" baseline="30000"/>
              <a:t>9</a:t>
            </a:r>
            <a:r>
              <a:rPr lang="en-US" sz="2000"/>
              <a:t>) </a:t>
            </a:r>
          </a:p>
        </p:txBody>
      </p:sp>
      <p:sp>
        <p:nvSpPr>
          <p:cNvPr id="143366" name="WordArt 6"/>
          <p:cNvSpPr>
            <a:spLocks noChangeArrowheads="1" noChangeShapeType="1" noTextEdit="1"/>
          </p:cNvSpPr>
          <p:nvPr/>
        </p:nvSpPr>
        <p:spPr bwMode="auto">
          <a:xfrm>
            <a:off x="609600" y="3687763"/>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Example</a:t>
            </a:r>
          </a:p>
        </p:txBody>
      </p:sp>
      <p:sp>
        <p:nvSpPr>
          <p:cNvPr id="143367" name="WordArt 7"/>
          <p:cNvSpPr>
            <a:spLocks noChangeArrowheads="1" noChangeShapeType="1" noTextEdit="1"/>
          </p:cNvSpPr>
          <p:nvPr/>
        </p:nvSpPr>
        <p:spPr bwMode="auto">
          <a:xfrm>
            <a:off x="609600" y="428148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Solution</a:t>
            </a:r>
          </a:p>
        </p:txBody>
      </p:sp>
      <p:sp>
        <p:nvSpPr>
          <p:cNvPr id="19464" name="Text Box 11"/>
          <p:cNvSpPr txBox="1">
            <a:spLocks noChangeArrowheads="1"/>
          </p:cNvSpPr>
          <p:nvPr/>
        </p:nvSpPr>
        <p:spPr bwMode="auto">
          <a:xfrm>
            <a:off x="1371600" y="1676400"/>
            <a:ext cx="7086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Floating point notation is capable of representing very large or small numbers by using a form of scientific notation. A 32-bit single precision number is illustrated. </a:t>
            </a:r>
          </a:p>
          <a:p>
            <a:pPr>
              <a:spcBef>
                <a:spcPct val="50000"/>
              </a:spcBef>
            </a:pPr>
            <a:endParaRPr lang="en-US"/>
          </a:p>
        </p:txBody>
      </p:sp>
      <p:sp>
        <p:nvSpPr>
          <p:cNvPr id="19465" name="Text Box 12"/>
          <p:cNvSpPr txBox="1">
            <a:spLocks noChangeArrowheads="1"/>
          </p:cNvSpPr>
          <p:nvPr/>
        </p:nvSpPr>
        <p:spPr bwMode="auto">
          <a:xfrm>
            <a:off x="2438400" y="2819400"/>
            <a:ext cx="4495800" cy="3762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S  </a:t>
            </a:r>
            <a:r>
              <a:rPr lang="en-US" sz="1800">
                <a:solidFill>
                  <a:schemeClr val="tx2"/>
                </a:solidFill>
              </a:rPr>
              <a:t>E (8 bits)</a:t>
            </a:r>
            <a:r>
              <a:rPr lang="en-US" sz="1800"/>
              <a:t> 	      </a:t>
            </a:r>
            <a:r>
              <a:rPr lang="en-US" sz="1800">
                <a:solidFill>
                  <a:srgbClr val="008000"/>
                </a:solidFill>
              </a:rPr>
              <a:t>F (23 bits)</a:t>
            </a:r>
          </a:p>
        </p:txBody>
      </p:sp>
      <p:sp>
        <p:nvSpPr>
          <p:cNvPr id="19466" name="Text Box 13"/>
          <p:cNvSpPr txBox="1">
            <a:spLocks noChangeArrowheads="1"/>
          </p:cNvSpPr>
          <p:nvPr/>
        </p:nvSpPr>
        <p:spPr bwMode="auto">
          <a:xfrm>
            <a:off x="1447800" y="3200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Sign bit</a:t>
            </a:r>
          </a:p>
        </p:txBody>
      </p:sp>
      <p:sp>
        <p:nvSpPr>
          <p:cNvPr id="19467" name="Line 14"/>
          <p:cNvSpPr>
            <a:spLocks noChangeShapeType="1"/>
          </p:cNvSpPr>
          <p:nvPr/>
        </p:nvSpPr>
        <p:spPr bwMode="auto">
          <a:xfrm flipV="1">
            <a:off x="2209800" y="3124200"/>
            <a:ext cx="30480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Text Box 15"/>
          <p:cNvSpPr txBox="1">
            <a:spLocks noChangeArrowheads="1"/>
          </p:cNvSpPr>
          <p:nvPr/>
        </p:nvSpPr>
        <p:spPr bwMode="auto">
          <a:xfrm>
            <a:off x="5181600" y="32004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008000"/>
                </a:solidFill>
              </a:rPr>
              <a:t>Magnitude with MSB dropped </a:t>
            </a:r>
            <a:endParaRPr lang="en-US" sz="1600">
              <a:solidFill>
                <a:srgbClr val="008000"/>
              </a:solidFill>
            </a:endParaRPr>
          </a:p>
        </p:txBody>
      </p:sp>
      <p:sp>
        <p:nvSpPr>
          <p:cNvPr id="19469" name="Line 16"/>
          <p:cNvSpPr>
            <a:spLocks noChangeShapeType="1"/>
          </p:cNvSpPr>
          <p:nvPr/>
        </p:nvSpPr>
        <p:spPr bwMode="auto">
          <a:xfrm flipH="1" flipV="1">
            <a:off x="5410200" y="3124200"/>
            <a:ext cx="76200" cy="1524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Line 19"/>
          <p:cNvSpPr>
            <a:spLocks noChangeShapeType="1"/>
          </p:cNvSpPr>
          <p:nvPr/>
        </p:nvSpPr>
        <p:spPr bwMode="auto">
          <a:xfrm>
            <a:off x="2743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20"/>
          <p:cNvSpPr>
            <a:spLocks noChangeShapeType="1"/>
          </p:cNvSpPr>
          <p:nvPr/>
        </p:nvSpPr>
        <p:spPr bwMode="auto">
          <a:xfrm>
            <a:off x="38100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Text Box 21"/>
          <p:cNvSpPr txBox="1">
            <a:spLocks noChangeArrowheads="1"/>
          </p:cNvSpPr>
          <p:nvPr/>
        </p:nvSpPr>
        <p:spPr bwMode="auto">
          <a:xfrm>
            <a:off x="2514600" y="32004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chemeClr val="tx2"/>
                </a:solidFill>
              </a:rPr>
              <a:t>Biased exponent (+127) </a:t>
            </a:r>
            <a:endParaRPr lang="en-US" sz="1600">
              <a:solidFill>
                <a:schemeClr val="tx2"/>
              </a:solidFill>
            </a:endParaRPr>
          </a:p>
        </p:txBody>
      </p:sp>
      <p:sp>
        <p:nvSpPr>
          <p:cNvPr id="19473" name="Line 22"/>
          <p:cNvSpPr>
            <a:spLocks noChangeShapeType="1"/>
          </p:cNvSpPr>
          <p:nvPr/>
        </p:nvSpPr>
        <p:spPr bwMode="auto">
          <a:xfrm flipV="1">
            <a:off x="2971800" y="3124200"/>
            <a:ext cx="0" cy="1524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83" name="Text Box 23"/>
          <p:cNvSpPr txBox="1">
            <a:spLocks noChangeArrowheads="1"/>
          </p:cNvSpPr>
          <p:nvPr/>
        </p:nvSpPr>
        <p:spPr bwMode="auto">
          <a:xfrm>
            <a:off x="685800" y="47244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
              </a:spcBef>
            </a:pPr>
            <a:r>
              <a:rPr lang="en-US" sz="2000"/>
              <a:t>In scientific notation,  </a:t>
            </a:r>
            <a:r>
              <a:rPr lang="en-US" sz="2000" i="1"/>
              <a:t>c</a:t>
            </a:r>
            <a:r>
              <a:rPr lang="en-US" sz="2000"/>
              <a:t> = 1</a:t>
            </a:r>
            <a:r>
              <a:rPr lang="en-US" sz="2000">
                <a:solidFill>
                  <a:srgbClr val="008000"/>
                </a:solidFill>
              </a:rPr>
              <a:t>.001 1101 1110 1001 0101 1100 0000</a:t>
            </a:r>
            <a:r>
              <a:rPr lang="en-US" sz="2000"/>
              <a:t> </a:t>
            </a:r>
            <a:r>
              <a:rPr lang="en-US" sz="2000">
                <a:latin typeface="Arial" charset="0"/>
              </a:rPr>
              <a:t>x</a:t>
            </a:r>
            <a:r>
              <a:rPr lang="en-US" sz="2000"/>
              <a:t> 2</a:t>
            </a:r>
            <a:r>
              <a:rPr lang="en-US" sz="2000" baseline="30000">
                <a:solidFill>
                  <a:schemeClr val="tx2"/>
                </a:solidFill>
              </a:rPr>
              <a:t>28</a:t>
            </a:r>
            <a:r>
              <a:rPr lang="en-US" sz="2000"/>
              <a:t>. </a:t>
            </a:r>
          </a:p>
        </p:txBody>
      </p:sp>
      <p:grpSp>
        <p:nvGrpSpPr>
          <p:cNvPr id="2" name="Group 36"/>
          <p:cNvGrpSpPr>
            <a:grpSpLocks/>
          </p:cNvGrpSpPr>
          <p:nvPr/>
        </p:nvGrpSpPr>
        <p:grpSpPr bwMode="auto">
          <a:xfrm>
            <a:off x="3962400" y="5715000"/>
            <a:ext cx="4495800" cy="381000"/>
            <a:chOff x="2496" y="3600"/>
            <a:chExt cx="2832" cy="240"/>
          </a:xfrm>
        </p:grpSpPr>
        <p:sp>
          <p:nvSpPr>
            <p:cNvPr id="19481" name="Text Box 24"/>
            <p:cNvSpPr txBox="1">
              <a:spLocks noChangeArrowheads="1"/>
            </p:cNvSpPr>
            <p:nvPr/>
          </p:nvSpPr>
          <p:spPr bwMode="auto">
            <a:xfrm>
              <a:off x="2496" y="3600"/>
              <a:ext cx="2832" cy="2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0  </a:t>
              </a:r>
              <a:r>
                <a:rPr lang="en-US" sz="1800">
                  <a:solidFill>
                    <a:schemeClr val="tx2"/>
                  </a:solidFill>
                </a:rPr>
                <a:t>10011011   </a:t>
              </a:r>
              <a:r>
                <a:rPr lang="en-US" sz="1800">
                  <a:solidFill>
                    <a:srgbClr val="008000"/>
                  </a:solidFill>
                </a:rPr>
                <a:t>001 1101 1110 1001 0101 1100  </a:t>
              </a:r>
            </a:p>
          </p:txBody>
        </p:sp>
        <p:sp>
          <p:nvSpPr>
            <p:cNvPr id="19482" name="Line 27"/>
            <p:cNvSpPr>
              <a:spLocks noChangeShapeType="1"/>
            </p:cNvSpPr>
            <p:nvPr/>
          </p:nvSpPr>
          <p:spPr bwMode="auto">
            <a:xfrm>
              <a:off x="2688" y="360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28"/>
            <p:cNvSpPr>
              <a:spLocks noChangeShapeType="1"/>
            </p:cNvSpPr>
            <p:nvPr/>
          </p:nvSpPr>
          <p:spPr bwMode="auto">
            <a:xfrm>
              <a:off x="3360" y="360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390" name="Text Box 30"/>
          <p:cNvSpPr txBox="1">
            <a:spLocks noChangeArrowheads="1"/>
          </p:cNvSpPr>
          <p:nvPr/>
        </p:nvSpPr>
        <p:spPr bwMode="auto">
          <a:xfrm>
            <a:off x="1905000" y="4343400"/>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
              </a:spcBef>
            </a:pPr>
            <a:r>
              <a:rPr lang="en-US" sz="2000"/>
              <a:t>In binary, </a:t>
            </a:r>
            <a:r>
              <a:rPr lang="en-US" sz="2000" i="1"/>
              <a:t>c</a:t>
            </a:r>
            <a:r>
              <a:rPr lang="en-US" sz="2000"/>
              <a:t> = 0001 0001 1101 1110 1001 0101 1100 0000</a:t>
            </a:r>
            <a:r>
              <a:rPr lang="en-US" sz="2000" baseline="-25000"/>
              <a:t>2</a:t>
            </a:r>
            <a:r>
              <a:rPr lang="en-US" sz="2000"/>
              <a:t>. </a:t>
            </a:r>
          </a:p>
        </p:txBody>
      </p:sp>
      <p:sp>
        <p:nvSpPr>
          <p:cNvPr id="143391" name="Text Box 31"/>
          <p:cNvSpPr txBox="1">
            <a:spLocks noChangeArrowheads="1"/>
          </p:cNvSpPr>
          <p:nvPr/>
        </p:nvSpPr>
        <p:spPr bwMode="auto">
          <a:xfrm>
            <a:off x="685800" y="50292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
              </a:spcBef>
            </a:pPr>
            <a:r>
              <a:rPr lang="en-US" sz="2000">
                <a:solidFill>
                  <a:srgbClr val="FF0000"/>
                </a:solidFill>
              </a:rPr>
              <a:t>S = 0 because the number is positive.</a:t>
            </a:r>
            <a:r>
              <a:rPr lang="en-US" sz="2000"/>
              <a:t> </a:t>
            </a:r>
            <a:r>
              <a:rPr lang="en-US" sz="2000">
                <a:solidFill>
                  <a:schemeClr val="tx2"/>
                </a:solidFill>
              </a:rPr>
              <a:t>E = 28 + 127 = 155</a:t>
            </a:r>
            <a:r>
              <a:rPr lang="en-US" sz="2000" baseline="-25000">
                <a:solidFill>
                  <a:schemeClr val="tx2"/>
                </a:solidFill>
              </a:rPr>
              <a:t>10</a:t>
            </a:r>
            <a:r>
              <a:rPr lang="en-US" sz="2000">
                <a:solidFill>
                  <a:schemeClr val="tx2"/>
                </a:solidFill>
              </a:rPr>
              <a:t> = 1001 1011</a:t>
            </a:r>
            <a:r>
              <a:rPr lang="en-US" sz="2000" baseline="-25000">
                <a:solidFill>
                  <a:schemeClr val="tx2"/>
                </a:solidFill>
              </a:rPr>
              <a:t>2</a:t>
            </a:r>
            <a:r>
              <a:rPr lang="en-US" sz="2000"/>
              <a:t>.  </a:t>
            </a:r>
            <a:r>
              <a:rPr lang="en-US" sz="2000">
                <a:solidFill>
                  <a:srgbClr val="008000"/>
                </a:solidFill>
              </a:rPr>
              <a:t>F is the next 23 bits after the first 1 is dropped.</a:t>
            </a:r>
            <a:r>
              <a:rPr lang="en-US" sz="2000"/>
              <a:t> </a:t>
            </a:r>
          </a:p>
        </p:txBody>
      </p:sp>
      <p:sp>
        <p:nvSpPr>
          <p:cNvPr id="143392" name="Text Box 32"/>
          <p:cNvSpPr txBox="1">
            <a:spLocks noChangeArrowheads="1"/>
          </p:cNvSpPr>
          <p:nvPr/>
        </p:nvSpPr>
        <p:spPr bwMode="auto">
          <a:xfrm>
            <a:off x="685800" y="5638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In floating point notation,</a:t>
            </a:r>
            <a:r>
              <a:rPr lang="en-US" i="1"/>
              <a:t> c</a:t>
            </a:r>
            <a:r>
              <a:rPr lang="en-US"/>
              <a:t> = </a:t>
            </a:r>
          </a:p>
        </p:txBody>
      </p:sp>
      <p:sp>
        <p:nvSpPr>
          <p:cNvPr id="19479" name="Line 34"/>
          <p:cNvSpPr>
            <a:spLocks noChangeShapeType="1"/>
          </p:cNvSpPr>
          <p:nvPr/>
        </p:nvSpPr>
        <p:spPr bwMode="auto">
          <a:xfrm>
            <a:off x="2743200" y="2971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35"/>
          <p:cNvSpPr>
            <a:spLocks noChangeShapeType="1"/>
          </p:cNvSpPr>
          <p:nvPr/>
        </p:nvSpPr>
        <p:spPr bwMode="auto">
          <a:xfrm>
            <a:off x="3810000" y="2971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07777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additive="base">
                                        <p:cTn id="7" dur="500" fill="hold"/>
                                        <p:tgtEl>
                                          <p:spTgt spid="143366"/>
                                        </p:tgtEl>
                                        <p:attrNameLst>
                                          <p:attrName>ppt_x</p:attrName>
                                        </p:attrNameLst>
                                      </p:cBhvr>
                                      <p:tavLst>
                                        <p:tav tm="0">
                                          <p:val>
                                            <p:strVal val="0-#ppt_w/2"/>
                                          </p:val>
                                        </p:tav>
                                        <p:tav tm="100000">
                                          <p:val>
                                            <p:strVal val="#ppt_x"/>
                                          </p:val>
                                        </p:tav>
                                      </p:tavLst>
                                    </p:anim>
                                    <p:anim calcmode="lin" valueType="num">
                                      <p:cBhvr additive="base">
                                        <p:cTn id="8" dur="500" fill="hold"/>
                                        <p:tgtEl>
                                          <p:spTgt spid="14336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3365"/>
                                        </p:tgtEl>
                                        <p:attrNameLst>
                                          <p:attrName>style.visibility</p:attrName>
                                        </p:attrNameLst>
                                      </p:cBhvr>
                                      <p:to>
                                        <p:strVal val="visible"/>
                                      </p:to>
                                    </p:set>
                                    <p:anim calcmode="lin" valueType="num">
                                      <p:cBhvr additive="base">
                                        <p:cTn id="11" dur="500" fill="hold"/>
                                        <p:tgtEl>
                                          <p:spTgt spid="143365"/>
                                        </p:tgtEl>
                                        <p:attrNameLst>
                                          <p:attrName>ppt_x</p:attrName>
                                        </p:attrNameLst>
                                      </p:cBhvr>
                                      <p:tavLst>
                                        <p:tav tm="0">
                                          <p:val>
                                            <p:strVal val="1+#ppt_w/2"/>
                                          </p:val>
                                        </p:tav>
                                        <p:tav tm="100000">
                                          <p:val>
                                            <p:strVal val="#ppt_x"/>
                                          </p:val>
                                        </p:tav>
                                      </p:tavLst>
                                    </p:anim>
                                    <p:anim calcmode="lin" valueType="num">
                                      <p:cBhvr additive="base">
                                        <p:cTn id="12"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67"/>
                                        </p:tgtEl>
                                        <p:attrNameLst>
                                          <p:attrName>style.visibility</p:attrName>
                                        </p:attrNameLst>
                                      </p:cBhvr>
                                      <p:to>
                                        <p:strVal val="visible"/>
                                      </p:to>
                                    </p:set>
                                    <p:animEffect transition="in" filter="dissolve">
                                      <p:cBhvr>
                                        <p:cTn id="17" dur="500"/>
                                        <p:tgtEl>
                                          <p:spTgt spid="143367"/>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43390"/>
                                        </p:tgtEl>
                                        <p:attrNameLst>
                                          <p:attrName>style.visibility</p:attrName>
                                        </p:attrNameLst>
                                      </p:cBhvr>
                                      <p:to>
                                        <p:strVal val="visible"/>
                                      </p:to>
                                    </p:set>
                                    <p:anim calcmode="lin" valueType="num">
                                      <p:cBhvr additive="base">
                                        <p:cTn id="20" dur="500" fill="hold"/>
                                        <p:tgtEl>
                                          <p:spTgt spid="143390"/>
                                        </p:tgtEl>
                                        <p:attrNameLst>
                                          <p:attrName>ppt_x</p:attrName>
                                        </p:attrNameLst>
                                      </p:cBhvr>
                                      <p:tavLst>
                                        <p:tav tm="0">
                                          <p:val>
                                            <p:strVal val="1+#ppt_w/2"/>
                                          </p:val>
                                        </p:tav>
                                        <p:tav tm="100000">
                                          <p:val>
                                            <p:strVal val="#ppt_x"/>
                                          </p:val>
                                        </p:tav>
                                      </p:tavLst>
                                    </p:anim>
                                    <p:anim calcmode="lin" valueType="num">
                                      <p:cBhvr additive="base">
                                        <p:cTn id="21" dur="500" fill="hold"/>
                                        <p:tgtEl>
                                          <p:spTgt spid="143390"/>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3383"/>
                                        </p:tgtEl>
                                        <p:attrNameLst>
                                          <p:attrName>style.visibility</p:attrName>
                                        </p:attrNameLst>
                                      </p:cBhvr>
                                      <p:to>
                                        <p:strVal val="visible"/>
                                      </p:to>
                                    </p:set>
                                    <p:animEffect transition="in" filter="wipe(left)">
                                      <p:cBhvr>
                                        <p:cTn id="26" dur="1000"/>
                                        <p:tgtEl>
                                          <p:spTgt spid="1433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1"/>
                                        </p:tgtEl>
                                        <p:attrNameLst>
                                          <p:attrName>style.visibility</p:attrName>
                                        </p:attrNameLst>
                                      </p:cBhvr>
                                      <p:to>
                                        <p:strVal val="visible"/>
                                      </p:to>
                                    </p:set>
                                    <p:anim calcmode="lin" valueType="num">
                                      <p:cBhvr additive="base">
                                        <p:cTn id="31" dur="500" fill="hold"/>
                                        <p:tgtEl>
                                          <p:spTgt spid="143391"/>
                                        </p:tgtEl>
                                        <p:attrNameLst>
                                          <p:attrName>ppt_x</p:attrName>
                                        </p:attrNameLst>
                                      </p:cBhvr>
                                      <p:tavLst>
                                        <p:tav tm="0">
                                          <p:val>
                                            <p:strVal val="#ppt_x"/>
                                          </p:val>
                                        </p:tav>
                                        <p:tav tm="100000">
                                          <p:val>
                                            <p:strVal val="#ppt_x"/>
                                          </p:val>
                                        </p:tav>
                                      </p:tavLst>
                                    </p:anim>
                                    <p:anim calcmode="lin" valueType="num">
                                      <p:cBhvr additive="base">
                                        <p:cTn id="32" dur="500" fill="hold"/>
                                        <p:tgtEl>
                                          <p:spTgt spid="14339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43392"/>
                                        </p:tgtEl>
                                        <p:attrNameLst>
                                          <p:attrName>style.visibility</p:attrName>
                                        </p:attrNameLst>
                                      </p:cBhvr>
                                      <p:to>
                                        <p:strVal val="visible"/>
                                      </p:to>
                                    </p:set>
                                    <p:animEffect transition="in" filter="fade">
                                      <p:cBhvr>
                                        <p:cTn id="37" dur="1000"/>
                                        <p:tgtEl>
                                          <p:spTgt spid="143392"/>
                                        </p:tgtEl>
                                      </p:cBhvr>
                                    </p:animEffect>
                                    <p:anim calcmode="lin" valueType="num">
                                      <p:cBhvr>
                                        <p:cTn id="38" dur="1000" fill="hold"/>
                                        <p:tgtEl>
                                          <p:spTgt spid="143392"/>
                                        </p:tgtEl>
                                        <p:attrNameLst>
                                          <p:attrName>ppt_x</p:attrName>
                                        </p:attrNameLst>
                                      </p:cBhvr>
                                      <p:tavLst>
                                        <p:tav tm="0">
                                          <p:val>
                                            <p:strVal val="#ppt_x"/>
                                          </p:val>
                                        </p:tav>
                                        <p:tav tm="100000">
                                          <p:val>
                                            <p:strVal val="#ppt_x"/>
                                          </p:val>
                                        </p:tav>
                                      </p:tavLst>
                                    </p:anim>
                                    <p:anim calcmode="lin" valueType="num">
                                      <p:cBhvr>
                                        <p:cTn id="39" dur="900" decel="100000" fill="hold"/>
                                        <p:tgtEl>
                                          <p:spTgt spid="14339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3392"/>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P spid="143366" grpId="0" animBg="1"/>
      <p:bldP spid="143367" grpId="0" animBg="1"/>
      <p:bldP spid="143383" grpId="0"/>
      <p:bldP spid="143390" grpId="0"/>
      <p:bldP spid="143391" grpId="0"/>
      <p:bldP spid="14339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5411"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0484" name="Rectangle 4"/>
          <p:cNvSpPr>
            <a:spLocks noChangeArrowheads="1"/>
          </p:cNvSpPr>
          <p:nvPr/>
        </p:nvSpPr>
        <p:spPr bwMode="auto">
          <a:xfrm>
            <a:off x="914400" y="1143000"/>
            <a:ext cx="5657850"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Arithmetic Operations with Signed Numbers</a:t>
            </a:r>
          </a:p>
        </p:txBody>
      </p:sp>
      <p:sp>
        <p:nvSpPr>
          <p:cNvPr id="20485" name="Text Box 8"/>
          <p:cNvSpPr txBox="1">
            <a:spLocks noChangeArrowheads="1"/>
          </p:cNvSpPr>
          <p:nvPr/>
        </p:nvSpPr>
        <p:spPr bwMode="auto">
          <a:xfrm>
            <a:off x="1371600" y="1676400"/>
            <a:ext cx="7086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Using the signed number notation with negative numbers in 2’s complement form simplifies addition and subtraction of signed numbers.</a:t>
            </a:r>
          </a:p>
          <a:p>
            <a:pPr>
              <a:spcBef>
                <a:spcPct val="50000"/>
              </a:spcBef>
            </a:pPr>
            <a:endParaRPr lang="en-US"/>
          </a:p>
        </p:txBody>
      </p:sp>
      <p:sp>
        <p:nvSpPr>
          <p:cNvPr id="145431" name="Text Box 23"/>
          <p:cNvSpPr txBox="1">
            <a:spLocks noChangeArrowheads="1"/>
          </p:cNvSpPr>
          <p:nvPr/>
        </p:nvSpPr>
        <p:spPr bwMode="auto">
          <a:xfrm>
            <a:off x="838200" y="281940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Rules for </a:t>
            </a:r>
            <a:r>
              <a:rPr lang="en-US" b="1"/>
              <a:t>addition</a:t>
            </a:r>
            <a:r>
              <a:rPr lang="en-US"/>
              <a:t>: Add the two signed numbers. Discard any final carries. The result is in signed form.  </a:t>
            </a:r>
          </a:p>
          <a:p>
            <a:r>
              <a:rPr lang="en-US"/>
              <a:t>Examples:</a:t>
            </a:r>
          </a:p>
        </p:txBody>
      </p:sp>
      <p:sp>
        <p:nvSpPr>
          <p:cNvPr id="145432" name="Text Box 24"/>
          <p:cNvSpPr txBox="1">
            <a:spLocks noChangeArrowheads="1"/>
          </p:cNvSpPr>
          <p:nvPr/>
        </p:nvSpPr>
        <p:spPr bwMode="auto">
          <a:xfrm>
            <a:off x="1295400" y="39624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00011110 </a:t>
            </a:r>
            <a:r>
              <a:rPr lang="en-US" sz="2000">
                <a:solidFill>
                  <a:srgbClr val="008000"/>
                </a:solidFill>
              </a:rPr>
              <a:t>= +30</a:t>
            </a:r>
            <a:r>
              <a:rPr lang="en-US" sz="2000"/>
              <a:t>   </a:t>
            </a:r>
          </a:p>
          <a:p>
            <a:r>
              <a:rPr lang="en-US" sz="2000"/>
              <a:t>00001111 </a:t>
            </a:r>
            <a:r>
              <a:rPr lang="en-US" sz="2000">
                <a:solidFill>
                  <a:srgbClr val="008000"/>
                </a:solidFill>
              </a:rPr>
              <a:t>= +15</a:t>
            </a:r>
          </a:p>
        </p:txBody>
      </p:sp>
      <p:sp>
        <p:nvSpPr>
          <p:cNvPr id="145433" name="Line 25"/>
          <p:cNvSpPr>
            <a:spLocks noChangeShapeType="1"/>
          </p:cNvSpPr>
          <p:nvPr/>
        </p:nvSpPr>
        <p:spPr bwMode="auto">
          <a:xfrm>
            <a:off x="1371600" y="46482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4" name="Text Box 26"/>
          <p:cNvSpPr txBox="1">
            <a:spLocks noChangeArrowheads="1"/>
          </p:cNvSpPr>
          <p:nvPr/>
        </p:nvSpPr>
        <p:spPr bwMode="auto">
          <a:xfrm>
            <a:off x="1295400" y="4648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00101101</a:t>
            </a:r>
          </a:p>
        </p:txBody>
      </p:sp>
      <p:sp>
        <p:nvSpPr>
          <p:cNvPr id="145435" name="Text Box 27"/>
          <p:cNvSpPr txBox="1">
            <a:spLocks noChangeArrowheads="1"/>
          </p:cNvSpPr>
          <p:nvPr/>
        </p:nvSpPr>
        <p:spPr bwMode="auto">
          <a:xfrm>
            <a:off x="2362200" y="46482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+45</a:t>
            </a:r>
          </a:p>
        </p:txBody>
      </p:sp>
      <p:sp>
        <p:nvSpPr>
          <p:cNvPr id="145444" name="Text Box 36"/>
          <p:cNvSpPr txBox="1">
            <a:spLocks noChangeArrowheads="1"/>
          </p:cNvSpPr>
          <p:nvPr/>
        </p:nvSpPr>
        <p:spPr bwMode="auto">
          <a:xfrm>
            <a:off x="3581400" y="39624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00001110 </a:t>
            </a:r>
            <a:r>
              <a:rPr lang="en-US" sz="2000">
                <a:solidFill>
                  <a:srgbClr val="008000"/>
                </a:solidFill>
              </a:rPr>
              <a:t>= +14</a:t>
            </a:r>
            <a:r>
              <a:rPr lang="en-US" sz="2000"/>
              <a:t>   </a:t>
            </a:r>
          </a:p>
          <a:p>
            <a:r>
              <a:rPr lang="en-US" sz="2000"/>
              <a:t>11101111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17</a:t>
            </a:r>
          </a:p>
        </p:txBody>
      </p:sp>
      <p:sp>
        <p:nvSpPr>
          <p:cNvPr id="145445" name="Line 37"/>
          <p:cNvSpPr>
            <a:spLocks noChangeShapeType="1"/>
          </p:cNvSpPr>
          <p:nvPr/>
        </p:nvSpPr>
        <p:spPr bwMode="auto">
          <a:xfrm>
            <a:off x="3657600" y="4648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46" name="Text Box 38"/>
          <p:cNvSpPr txBox="1">
            <a:spLocks noChangeArrowheads="1"/>
          </p:cNvSpPr>
          <p:nvPr/>
        </p:nvSpPr>
        <p:spPr bwMode="auto">
          <a:xfrm>
            <a:off x="3581400" y="4648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11111101</a:t>
            </a:r>
          </a:p>
        </p:txBody>
      </p:sp>
      <p:sp>
        <p:nvSpPr>
          <p:cNvPr id="145447" name="Text Box 39"/>
          <p:cNvSpPr txBox="1">
            <a:spLocks noChangeArrowheads="1"/>
          </p:cNvSpPr>
          <p:nvPr/>
        </p:nvSpPr>
        <p:spPr bwMode="auto">
          <a:xfrm>
            <a:off x="4648200" y="46482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a:t>
            </a:r>
            <a:r>
              <a:rPr lang="en-US" sz="2000">
                <a:solidFill>
                  <a:srgbClr val="008000"/>
                </a:solidFill>
                <a:latin typeface="Symbol" pitchFamily="18" charset="2"/>
              </a:rPr>
              <a:t>-</a:t>
            </a:r>
            <a:r>
              <a:rPr lang="en-US" sz="2000">
                <a:solidFill>
                  <a:srgbClr val="008000"/>
                </a:solidFill>
              </a:rPr>
              <a:t>3</a:t>
            </a:r>
          </a:p>
        </p:txBody>
      </p:sp>
      <p:sp>
        <p:nvSpPr>
          <p:cNvPr id="145448" name="Text Box 40"/>
          <p:cNvSpPr txBox="1">
            <a:spLocks noChangeArrowheads="1"/>
          </p:cNvSpPr>
          <p:nvPr/>
        </p:nvSpPr>
        <p:spPr bwMode="auto">
          <a:xfrm>
            <a:off x="5867400" y="39624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11111111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1</a:t>
            </a:r>
            <a:r>
              <a:rPr lang="en-US" sz="2000"/>
              <a:t>   </a:t>
            </a:r>
          </a:p>
          <a:p>
            <a:r>
              <a:rPr lang="en-US" sz="2000"/>
              <a:t>11111000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8</a:t>
            </a:r>
          </a:p>
        </p:txBody>
      </p:sp>
      <p:sp>
        <p:nvSpPr>
          <p:cNvPr id="145449" name="Line 41"/>
          <p:cNvSpPr>
            <a:spLocks noChangeShapeType="1"/>
          </p:cNvSpPr>
          <p:nvPr/>
        </p:nvSpPr>
        <p:spPr bwMode="auto">
          <a:xfrm>
            <a:off x="5943600" y="4648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0" name="Text Box 42"/>
          <p:cNvSpPr txBox="1">
            <a:spLocks noChangeArrowheads="1"/>
          </p:cNvSpPr>
          <p:nvPr/>
        </p:nvSpPr>
        <p:spPr bwMode="auto">
          <a:xfrm>
            <a:off x="5867400" y="4648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11110111</a:t>
            </a:r>
          </a:p>
        </p:txBody>
      </p:sp>
      <p:sp>
        <p:nvSpPr>
          <p:cNvPr id="145451" name="Text Box 43"/>
          <p:cNvSpPr txBox="1">
            <a:spLocks noChangeArrowheads="1"/>
          </p:cNvSpPr>
          <p:nvPr/>
        </p:nvSpPr>
        <p:spPr bwMode="auto">
          <a:xfrm>
            <a:off x="6934200" y="46482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a:t>
            </a:r>
            <a:r>
              <a:rPr lang="en-US" sz="2000">
                <a:solidFill>
                  <a:srgbClr val="008000"/>
                </a:solidFill>
                <a:latin typeface="Symbol" pitchFamily="18" charset="2"/>
              </a:rPr>
              <a:t>-</a:t>
            </a:r>
            <a:r>
              <a:rPr lang="en-US" sz="2000">
                <a:solidFill>
                  <a:srgbClr val="008000"/>
                </a:solidFill>
              </a:rPr>
              <a:t>9</a:t>
            </a:r>
          </a:p>
        </p:txBody>
      </p:sp>
      <p:sp>
        <p:nvSpPr>
          <p:cNvPr id="145456" name="Text Box 48"/>
          <p:cNvSpPr txBox="1">
            <a:spLocks noChangeArrowheads="1"/>
          </p:cNvSpPr>
          <p:nvPr/>
        </p:nvSpPr>
        <p:spPr bwMode="auto">
          <a:xfrm>
            <a:off x="5708650" y="4648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1</a:t>
            </a:r>
          </a:p>
        </p:txBody>
      </p:sp>
      <p:sp>
        <p:nvSpPr>
          <p:cNvPr id="145457" name="Line 49"/>
          <p:cNvSpPr>
            <a:spLocks noChangeShapeType="1"/>
          </p:cNvSpPr>
          <p:nvPr/>
        </p:nvSpPr>
        <p:spPr bwMode="auto">
          <a:xfrm flipV="1">
            <a:off x="5791200" y="4756150"/>
            <a:ext cx="1524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52"/>
          <p:cNvGrpSpPr>
            <a:grpSpLocks/>
          </p:cNvGrpSpPr>
          <p:nvPr/>
        </p:nvGrpSpPr>
        <p:grpSpPr bwMode="auto">
          <a:xfrm>
            <a:off x="4648200" y="4953000"/>
            <a:ext cx="1524000" cy="565150"/>
            <a:chOff x="2928" y="3532"/>
            <a:chExt cx="960" cy="356"/>
          </a:xfrm>
        </p:grpSpPr>
        <p:sp>
          <p:nvSpPr>
            <p:cNvPr id="20502" name="Text Box 50"/>
            <p:cNvSpPr txBox="1">
              <a:spLocks noChangeArrowheads="1"/>
            </p:cNvSpPr>
            <p:nvPr/>
          </p:nvSpPr>
          <p:spPr bwMode="auto">
            <a:xfrm>
              <a:off x="2928" y="3676"/>
              <a:ext cx="9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Discard carry</a:t>
              </a:r>
            </a:p>
          </p:txBody>
        </p:sp>
        <p:sp>
          <p:nvSpPr>
            <p:cNvPr id="20503" name="Line 51"/>
            <p:cNvSpPr>
              <a:spLocks noChangeShapeType="1"/>
            </p:cNvSpPr>
            <p:nvPr/>
          </p:nvSpPr>
          <p:spPr bwMode="auto">
            <a:xfrm flipV="1">
              <a:off x="3504" y="3532"/>
              <a:ext cx="144"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5422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31"/>
                                        </p:tgtEl>
                                        <p:attrNameLst>
                                          <p:attrName>style.visibility</p:attrName>
                                        </p:attrNameLst>
                                      </p:cBhvr>
                                      <p:to>
                                        <p:strVal val="visible"/>
                                      </p:to>
                                    </p:set>
                                    <p:anim calcmode="lin" valueType="num">
                                      <p:cBhvr additive="base">
                                        <p:cTn id="7" dur="500" fill="hold"/>
                                        <p:tgtEl>
                                          <p:spTgt spid="145431"/>
                                        </p:tgtEl>
                                        <p:attrNameLst>
                                          <p:attrName>ppt_x</p:attrName>
                                        </p:attrNameLst>
                                      </p:cBhvr>
                                      <p:tavLst>
                                        <p:tav tm="0">
                                          <p:val>
                                            <p:strVal val="0-#ppt_w/2"/>
                                          </p:val>
                                        </p:tav>
                                        <p:tav tm="100000">
                                          <p:val>
                                            <p:strVal val="#ppt_x"/>
                                          </p:val>
                                        </p:tav>
                                      </p:tavLst>
                                    </p:anim>
                                    <p:anim calcmode="lin" valueType="num">
                                      <p:cBhvr additive="base">
                                        <p:cTn id="8" dur="500" fill="hold"/>
                                        <p:tgtEl>
                                          <p:spTgt spid="1454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5432"/>
                                        </p:tgtEl>
                                        <p:attrNameLst>
                                          <p:attrName>style.visibility</p:attrName>
                                        </p:attrNameLst>
                                      </p:cBhvr>
                                      <p:to>
                                        <p:strVal val="visible"/>
                                      </p:to>
                                    </p:set>
                                    <p:anim calcmode="lin" valueType="num">
                                      <p:cBhvr additive="base">
                                        <p:cTn id="12" dur="500" fill="hold"/>
                                        <p:tgtEl>
                                          <p:spTgt spid="145432"/>
                                        </p:tgtEl>
                                        <p:attrNameLst>
                                          <p:attrName>ppt_x</p:attrName>
                                        </p:attrNameLst>
                                      </p:cBhvr>
                                      <p:tavLst>
                                        <p:tav tm="0">
                                          <p:val>
                                            <p:strVal val="#ppt_x"/>
                                          </p:val>
                                        </p:tav>
                                        <p:tav tm="100000">
                                          <p:val>
                                            <p:strVal val="#ppt_x"/>
                                          </p:val>
                                        </p:tav>
                                      </p:tavLst>
                                    </p:anim>
                                    <p:anim calcmode="lin" valueType="num">
                                      <p:cBhvr additive="base">
                                        <p:cTn id="13" dur="500" fill="hold"/>
                                        <p:tgtEl>
                                          <p:spTgt spid="14543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5433"/>
                                        </p:tgtEl>
                                        <p:attrNameLst>
                                          <p:attrName>style.visibility</p:attrName>
                                        </p:attrNameLst>
                                      </p:cBhvr>
                                      <p:to>
                                        <p:strVal val="visible"/>
                                      </p:to>
                                    </p:set>
                                    <p:animEffect transition="in" filter="wipe(left)">
                                      <p:cBhvr>
                                        <p:cTn id="17" dur="500"/>
                                        <p:tgtEl>
                                          <p:spTgt spid="1454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45434">
                                            <p:txEl>
                                              <p:pRg st="0" end="0"/>
                                            </p:txEl>
                                          </p:spTgt>
                                        </p:tgtEl>
                                        <p:attrNameLst>
                                          <p:attrName>style.visibility</p:attrName>
                                        </p:attrNameLst>
                                      </p:cBhvr>
                                      <p:to>
                                        <p:strVal val="visible"/>
                                      </p:to>
                                    </p:set>
                                    <p:animEffect transition="in" filter="wipe(right)">
                                      <p:cBhvr>
                                        <p:cTn id="22" dur="2000"/>
                                        <p:tgtEl>
                                          <p:spTgt spid="14543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5435"/>
                                        </p:tgtEl>
                                        <p:attrNameLst>
                                          <p:attrName>style.visibility</p:attrName>
                                        </p:attrNameLst>
                                      </p:cBhvr>
                                      <p:to>
                                        <p:strVal val="visible"/>
                                      </p:to>
                                    </p:set>
                                    <p:anim calcmode="lin" valueType="num">
                                      <p:cBhvr additive="base">
                                        <p:cTn id="27" dur="500" fill="hold"/>
                                        <p:tgtEl>
                                          <p:spTgt spid="145435"/>
                                        </p:tgtEl>
                                        <p:attrNameLst>
                                          <p:attrName>ppt_x</p:attrName>
                                        </p:attrNameLst>
                                      </p:cBhvr>
                                      <p:tavLst>
                                        <p:tav tm="0">
                                          <p:val>
                                            <p:strVal val="#ppt_x"/>
                                          </p:val>
                                        </p:tav>
                                        <p:tav tm="100000">
                                          <p:val>
                                            <p:strVal val="#ppt_x"/>
                                          </p:val>
                                        </p:tav>
                                      </p:tavLst>
                                    </p:anim>
                                    <p:anim calcmode="lin" valueType="num">
                                      <p:cBhvr additive="base">
                                        <p:cTn id="28" dur="500" fill="hold"/>
                                        <p:tgtEl>
                                          <p:spTgt spid="14543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5444"/>
                                        </p:tgtEl>
                                        <p:attrNameLst>
                                          <p:attrName>style.visibility</p:attrName>
                                        </p:attrNameLst>
                                      </p:cBhvr>
                                      <p:to>
                                        <p:strVal val="visible"/>
                                      </p:to>
                                    </p:set>
                                    <p:anim calcmode="lin" valueType="num">
                                      <p:cBhvr additive="base">
                                        <p:cTn id="33" dur="500" fill="hold"/>
                                        <p:tgtEl>
                                          <p:spTgt spid="145444"/>
                                        </p:tgtEl>
                                        <p:attrNameLst>
                                          <p:attrName>ppt_x</p:attrName>
                                        </p:attrNameLst>
                                      </p:cBhvr>
                                      <p:tavLst>
                                        <p:tav tm="0">
                                          <p:val>
                                            <p:strVal val="#ppt_x"/>
                                          </p:val>
                                        </p:tav>
                                        <p:tav tm="100000">
                                          <p:val>
                                            <p:strVal val="#ppt_x"/>
                                          </p:val>
                                        </p:tav>
                                      </p:tavLst>
                                    </p:anim>
                                    <p:anim calcmode="lin" valueType="num">
                                      <p:cBhvr additive="base">
                                        <p:cTn id="34" dur="500" fill="hold"/>
                                        <p:tgtEl>
                                          <p:spTgt spid="145444"/>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45445"/>
                                        </p:tgtEl>
                                        <p:attrNameLst>
                                          <p:attrName>style.visibility</p:attrName>
                                        </p:attrNameLst>
                                      </p:cBhvr>
                                      <p:to>
                                        <p:strVal val="visible"/>
                                      </p:to>
                                    </p:set>
                                    <p:animEffect transition="in" filter="wipe(left)">
                                      <p:cBhvr>
                                        <p:cTn id="38" dur="500"/>
                                        <p:tgtEl>
                                          <p:spTgt spid="1454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145446">
                                            <p:txEl>
                                              <p:pRg st="0" end="0"/>
                                            </p:txEl>
                                          </p:spTgt>
                                        </p:tgtEl>
                                        <p:attrNameLst>
                                          <p:attrName>style.visibility</p:attrName>
                                        </p:attrNameLst>
                                      </p:cBhvr>
                                      <p:to>
                                        <p:strVal val="visible"/>
                                      </p:to>
                                    </p:set>
                                    <p:animEffect transition="in" filter="wipe(right)">
                                      <p:cBhvr>
                                        <p:cTn id="43" dur="2000"/>
                                        <p:tgtEl>
                                          <p:spTgt spid="145446">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5447"/>
                                        </p:tgtEl>
                                        <p:attrNameLst>
                                          <p:attrName>style.visibility</p:attrName>
                                        </p:attrNameLst>
                                      </p:cBhvr>
                                      <p:to>
                                        <p:strVal val="visible"/>
                                      </p:to>
                                    </p:set>
                                    <p:anim calcmode="lin" valueType="num">
                                      <p:cBhvr additive="base">
                                        <p:cTn id="48" dur="500" fill="hold"/>
                                        <p:tgtEl>
                                          <p:spTgt spid="145447"/>
                                        </p:tgtEl>
                                        <p:attrNameLst>
                                          <p:attrName>ppt_x</p:attrName>
                                        </p:attrNameLst>
                                      </p:cBhvr>
                                      <p:tavLst>
                                        <p:tav tm="0">
                                          <p:val>
                                            <p:strVal val="#ppt_x"/>
                                          </p:val>
                                        </p:tav>
                                        <p:tav tm="100000">
                                          <p:val>
                                            <p:strVal val="#ppt_x"/>
                                          </p:val>
                                        </p:tav>
                                      </p:tavLst>
                                    </p:anim>
                                    <p:anim calcmode="lin" valueType="num">
                                      <p:cBhvr additive="base">
                                        <p:cTn id="49" dur="500" fill="hold"/>
                                        <p:tgtEl>
                                          <p:spTgt spid="145447"/>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5448"/>
                                        </p:tgtEl>
                                        <p:attrNameLst>
                                          <p:attrName>style.visibility</p:attrName>
                                        </p:attrNameLst>
                                      </p:cBhvr>
                                      <p:to>
                                        <p:strVal val="visible"/>
                                      </p:to>
                                    </p:set>
                                    <p:anim calcmode="lin" valueType="num">
                                      <p:cBhvr additive="base">
                                        <p:cTn id="54" dur="500" fill="hold"/>
                                        <p:tgtEl>
                                          <p:spTgt spid="145448"/>
                                        </p:tgtEl>
                                        <p:attrNameLst>
                                          <p:attrName>ppt_x</p:attrName>
                                        </p:attrNameLst>
                                      </p:cBhvr>
                                      <p:tavLst>
                                        <p:tav tm="0">
                                          <p:val>
                                            <p:strVal val="#ppt_x"/>
                                          </p:val>
                                        </p:tav>
                                        <p:tav tm="100000">
                                          <p:val>
                                            <p:strVal val="#ppt_x"/>
                                          </p:val>
                                        </p:tav>
                                      </p:tavLst>
                                    </p:anim>
                                    <p:anim calcmode="lin" valueType="num">
                                      <p:cBhvr additive="base">
                                        <p:cTn id="55" dur="500" fill="hold"/>
                                        <p:tgtEl>
                                          <p:spTgt spid="145448"/>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45449"/>
                                        </p:tgtEl>
                                        <p:attrNameLst>
                                          <p:attrName>style.visibility</p:attrName>
                                        </p:attrNameLst>
                                      </p:cBhvr>
                                      <p:to>
                                        <p:strVal val="visible"/>
                                      </p:to>
                                    </p:set>
                                    <p:animEffect transition="in" filter="wipe(left)">
                                      <p:cBhvr>
                                        <p:cTn id="59" dur="500"/>
                                        <p:tgtEl>
                                          <p:spTgt spid="14544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2" fill="hold" nodeType="clickEffect">
                                  <p:stCondLst>
                                    <p:cond delay="0"/>
                                  </p:stCondLst>
                                  <p:childTnLst>
                                    <p:set>
                                      <p:cBhvr>
                                        <p:cTn id="63" dur="1" fill="hold">
                                          <p:stCondLst>
                                            <p:cond delay="0"/>
                                          </p:stCondLst>
                                        </p:cTn>
                                        <p:tgtEl>
                                          <p:spTgt spid="145450">
                                            <p:txEl>
                                              <p:pRg st="0" end="0"/>
                                            </p:txEl>
                                          </p:spTgt>
                                        </p:tgtEl>
                                        <p:attrNameLst>
                                          <p:attrName>style.visibility</p:attrName>
                                        </p:attrNameLst>
                                      </p:cBhvr>
                                      <p:to>
                                        <p:strVal val="visible"/>
                                      </p:to>
                                    </p:set>
                                    <p:animEffect transition="in" filter="wipe(right)">
                                      <p:cBhvr>
                                        <p:cTn id="64" dur="2000"/>
                                        <p:tgtEl>
                                          <p:spTgt spid="145450">
                                            <p:txEl>
                                              <p:pRg st="0" end="0"/>
                                            </p:txEl>
                                          </p:spTgt>
                                        </p:tgtEl>
                                      </p:cBhvr>
                                    </p:animEffect>
                                  </p:childTnLst>
                                </p:cTn>
                              </p:par>
                            </p:childTnLst>
                          </p:cTn>
                        </p:par>
                        <p:par>
                          <p:cTn id="65" fill="hold" nodeType="afterGroup">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145456"/>
                                        </p:tgtEl>
                                        <p:attrNameLst>
                                          <p:attrName>style.visibility</p:attrName>
                                        </p:attrNameLst>
                                      </p:cBhvr>
                                      <p:to>
                                        <p:strVal val="visible"/>
                                      </p:to>
                                    </p:set>
                                    <p:animEffect transition="in" filter="wipe(right)">
                                      <p:cBhvr>
                                        <p:cTn id="68" dur="500"/>
                                        <p:tgtEl>
                                          <p:spTgt spid="145456"/>
                                        </p:tgtEl>
                                      </p:cBhvr>
                                    </p:animEffect>
                                  </p:childTnLst>
                                </p:cTn>
                              </p:par>
                            </p:childTnLst>
                          </p:cTn>
                        </p:par>
                        <p:par>
                          <p:cTn id="69" fill="hold" nodeType="afterGroup">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145457"/>
                                        </p:tgtEl>
                                        <p:attrNameLst>
                                          <p:attrName>style.visibility</p:attrName>
                                        </p:attrNameLst>
                                      </p:cBhvr>
                                      <p:to>
                                        <p:strVal val="visible"/>
                                      </p:to>
                                    </p:set>
                                    <p:animEffect transition="in" filter="wipe(down)">
                                      <p:cBhvr>
                                        <p:cTn id="72" dur="500"/>
                                        <p:tgtEl>
                                          <p:spTgt spid="145457"/>
                                        </p:tgtEl>
                                      </p:cBhvr>
                                    </p:animEffect>
                                  </p:childTnLst>
                                </p:cTn>
                              </p:par>
                            </p:childTnLst>
                          </p:cTn>
                        </p:par>
                        <p:par>
                          <p:cTn id="73" fill="hold" nodeType="afterGroup">
                            <p:stCondLst>
                              <p:cond delay="3000"/>
                            </p:stCondLst>
                            <p:childTnLst>
                              <p:par>
                                <p:cTn id="74" presetID="37" presetClass="entr" presetSubtype="0" fill="hold"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900" decel="100000" fill="hold"/>
                                        <p:tgtEl>
                                          <p:spTgt spid="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5451"/>
                                        </p:tgtEl>
                                        <p:attrNameLst>
                                          <p:attrName>style.visibility</p:attrName>
                                        </p:attrNameLst>
                                      </p:cBhvr>
                                      <p:to>
                                        <p:strVal val="visible"/>
                                      </p:to>
                                    </p:set>
                                    <p:anim calcmode="lin" valueType="num">
                                      <p:cBhvr additive="base">
                                        <p:cTn id="84" dur="500" fill="hold"/>
                                        <p:tgtEl>
                                          <p:spTgt spid="145451"/>
                                        </p:tgtEl>
                                        <p:attrNameLst>
                                          <p:attrName>ppt_x</p:attrName>
                                        </p:attrNameLst>
                                      </p:cBhvr>
                                      <p:tavLst>
                                        <p:tav tm="0">
                                          <p:val>
                                            <p:strVal val="#ppt_x"/>
                                          </p:val>
                                        </p:tav>
                                        <p:tav tm="100000">
                                          <p:val>
                                            <p:strVal val="#ppt_x"/>
                                          </p:val>
                                        </p:tav>
                                      </p:tavLst>
                                    </p:anim>
                                    <p:anim calcmode="lin" valueType="num">
                                      <p:cBhvr additive="base">
                                        <p:cTn id="85" dur="500" fill="hold"/>
                                        <p:tgtEl>
                                          <p:spTgt spid="145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31" grpId="0"/>
      <p:bldP spid="145432" grpId="0"/>
      <p:bldP spid="145433" grpId="0" animBg="1"/>
      <p:bldP spid="145435" grpId="0"/>
      <p:bldP spid="145444" grpId="0"/>
      <p:bldP spid="145445" grpId="0" animBg="1"/>
      <p:bldP spid="145447" grpId="0"/>
      <p:bldP spid="145448" grpId="0"/>
      <p:bldP spid="145449" grpId="0" animBg="1"/>
      <p:bldP spid="145451" grpId="0"/>
      <p:bldP spid="145456" grpId="0"/>
      <p:bldP spid="14545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308" name="Rectangle 36"/>
          <p:cNvSpPr>
            <a:spLocks noChangeArrowheads="1"/>
          </p:cNvSpPr>
          <p:nvPr/>
        </p:nvSpPr>
        <p:spPr bwMode="auto">
          <a:xfrm>
            <a:off x="5791200" y="4038600"/>
            <a:ext cx="168275"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2299" name="Rectangle 27"/>
          <p:cNvSpPr>
            <a:spLocks noChangeArrowheads="1"/>
          </p:cNvSpPr>
          <p:nvPr/>
        </p:nvSpPr>
        <p:spPr bwMode="auto">
          <a:xfrm>
            <a:off x="1336675" y="4038600"/>
            <a:ext cx="168275"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1508"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2275"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1510" name="Rectangle 4"/>
          <p:cNvSpPr>
            <a:spLocks noChangeArrowheads="1"/>
          </p:cNvSpPr>
          <p:nvPr/>
        </p:nvSpPr>
        <p:spPr bwMode="auto">
          <a:xfrm>
            <a:off x="914400" y="1143000"/>
            <a:ext cx="5657850"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Arithmetic Operations with Signed Numbers</a:t>
            </a:r>
          </a:p>
        </p:txBody>
      </p:sp>
      <p:sp>
        <p:nvSpPr>
          <p:cNvPr id="182279" name="Text Box 7"/>
          <p:cNvSpPr txBox="1">
            <a:spLocks noChangeArrowheads="1"/>
          </p:cNvSpPr>
          <p:nvPr/>
        </p:nvSpPr>
        <p:spPr bwMode="auto">
          <a:xfrm>
            <a:off x="1295400" y="39624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01000000 </a:t>
            </a:r>
            <a:r>
              <a:rPr lang="en-US" sz="2000">
                <a:solidFill>
                  <a:srgbClr val="008000"/>
                </a:solidFill>
              </a:rPr>
              <a:t>= +128</a:t>
            </a:r>
            <a:r>
              <a:rPr lang="en-US" sz="2000"/>
              <a:t>   </a:t>
            </a:r>
          </a:p>
          <a:p>
            <a:r>
              <a:rPr lang="en-US" sz="2000"/>
              <a:t>01000001 </a:t>
            </a:r>
            <a:r>
              <a:rPr lang="en-US" sz="2000">
                <a:solidFill>
                  <a:srgbClr val="008000"/>
                </a:solidFill>
              </a:rPr>
              <a:t>= +129</a:t>
            </a:r>
          </a:p>
        </p:txBody>
      </p:sp>
      <p:sp>
        <p:nvSpPr>
          <p:cNvPr id="182280" name="Line 8"/>
          <p:cNvSpPr>
            <a:spLocks noChangeShapeType="1"/>
          </p:cNvSpPr>
          <p:nvPr/>
        </p:nvSpPr>
        <p:spPr bwMode="auto">
          <a:xfrm>
            <a:off x="1371600" y="46482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81" name="Text Box 9"/>
          <p:cNvSpPr txBox="1">
            <a:spLocks noChangeArrowheads="1"/>
          </p:cNvSpPr>
          <p:nvPr/>
        </p:nvSpPr>
        <p:spPr bwMode="auto">
          <a:xfrm>
            <a:off x="1295400" y="4648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10000001</a:t>
            </a:r>
          </a:p>
        </p:txBody>
      </p:sp>
      <p:sp>
        <p:nvSpPr>
          <p:cNvPr id="182282" name="Text Box 10"/>
          <p:cNvSpPr txBox="1">
            <a:spLocks noChangeArrowheads="1"/>
          </p:cNvSpPr>
          <p:nvPr/>
        </p:nvSpPr>
        <p:spPr bwMode="auto">
          <a:xfrm>
            <a:off x="2362200" y="46482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a:t>
            </a:r>
            <a:r>
              <a:rPr lang="en-US" sz="2000">
                <a:solidFill>
                  <a:srgbClr val="008000"/>
                </a:solidFill>
                <a:latin typeface="Symbol" pitchFamily="18" charset="2"/>
              </a:rPr>
              <a:t>-</a:t>
            </a:r>
            <a:r>
              <a:rPr lang="en-US" sz="2000">
                <a:solidFill>
                  <a:srgbClr val="008000"/>
                </a:solidFill>
              </a:rPr>
              <a:t>126</a:t>
            </a:r>
          </a:p>
        </p:txBody>
      </p:sp>
      <p:sp>
        <p:nvSpPr>
          <p:cNvPr id="182283" name="Text Box 11"/>
          <p:cNvSpPr txBox="1">
            <a:spLocks noChangeArrowheads="1"/>
          </p:cNvSpPr>
          <p:nvPr/>
        </p:nvSpPr>
        <p:spPr bwMode="auto">
          <a:xfrm>
            <a:off x="5715000" y="39624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10000001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127</a:t>
            </a:r>
            <a:r>
              <a:rPr lang="en-US" sz="2000"/>
              <a:t>   </a:t>
            </a:r>
          </a:p>
          <a:p>
            <a:r>
              <a:rPr lang="en-US" sz="2000"/>
              <a:t>10000001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127</a:t>
            </a:r>
          </a:p>
        </p:txBody>
      </p:sp>
      <p:sp>
        <p:nvSpPr>
          <p:cNvPr id="182284" name="Line 12"/>
          <p:cNvSpPr>
            <a:spLocks noChangeShapeType="1"/>
          </p:cNvSpPr>
          <p:nvPr/>
        </p:nvSpPr>
        <p:spPr bwMode="auto">
          <a:xfrm>
            <a:off x="5791200" y="4648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85" name="Text Box 13"/>
          <p:cNvSpPr txBox="1">
            <a:spLocks noChangeArrowheads="1"/>
          </p:cNvSpPr>
          <p:nvPr/>
        </p:nvSpPr>
        <p:spPr bwMode="auto">
          <a:xfrm>
            <a:off x="5589588" y="4648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100000010</a:t>
            </a:r>
          </a:p>
        </p:txBody>
      </p:sp>
      <p:sp>
        <p:nvSpPr>
          <p:cNvPr id="182286" name="Text Box 14"/>
          <p:cNvSpPr txBox="1">
            <a:spLocks noChangeArrowheads="1"/>
          </p:cNvSpPr>
          <p:nvPr/>
        </p:nvSpPr>
        <p:spPr bwMode="auto">
          <a:xfrm>
            <a:off x="6781800" y="46482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+2</a:t>
            </a:r>
          </a:p>
        </p:txBody>
      </p:sp>
      <p:sp>
        <p:nvSpPr>
          <p:cNvPr id="21519" name="Text Box 24"/>
          <p:cNvSpPr txBox="1">
            <a:spLocks noChangeArrowheads="1"/>
          </p:cNvSpPr>
          <p:nvPr/>
        </p:nvSpPr>
        <p:spPr bwMode="auto">
          <a:xfrm>
            <a:off x="1219200" y="1752600"/>
            <a:ext cx="7162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Note that if the number of bits required for the answer is exceeded, overflow will occur. This occurs only if both numbers have the same sign. The overflow will be indicated by an incorrect sign bit.</a:t>
            </a:r>
          </a:p>
        </p:txBody>
      </p:sp>
      <p:sp>
        <p:nvSpPr>
          <p:cNvPr id="182297" name="Text Box 25"/>
          <p:cNvSpPr txBox="1">
            <a:spLocks noChangeArrowheads="1"/>
          </p:cNvSpPr>
          <p:nvPr/>
        </p:nvSpPr>
        <p:spPr bwMode="auto">
          <a:xfrm>
            <a:off x="1295400" y="3352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Two examples are:</a:t>
            </a:r>
          </a:p>
        </p:txBody>
      </p:sp>
      <p:sp>
        <p:nvSpPr>
          <p:cNvPr id="182298" name="Text Box 26"/>
          <p:cNvSpPr txBox="1">
            <a:spLocks noChangeArrowheads="1"/>
          </p:cNvSpPr>
          <p:nvPr/>
        </p:nvSpPr>
        <p:spPr bwMode="auto">
          <a:xfrm>
            <a:off x="2743200" y="5334000"/>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Wrong!</a:t>
            </a:r>
            <a:r>
              <a:rPr lang="en-US" sz="2000"/>
              <a:t> The answer is incorrect and the sign bit has changed.</a:t>
            </a:r>
          </a:p>
        </p:txBody>
      </p:sp>
      <p:grpSp>
        <p:nvGrpSpPr>
          <p:cNvPr id="2" name="Group 43"/>
          <p:cNvGrpSpPr>
            <a:grpSpLocks/>
          </p:cNvGrpSpPr>
          <p:nvPr/>
        </p:nvGrpSpPr>
        <p:grpSpPr bwMode="auto">
          <a:xfrm>
            <a:off x="4038600" y="4648200"/>
            <a:ext cx="1600200" cy="336550"/>
            <a:chOff x="2544" y="2928"/>
            <a:chExt cx="1008" cy="212"/>
          </a:xfrm>
        </p:grpSpPr>
        <p:sp>
          <p:nvSpPr>
            <p:cNvPr id="21532" name="Text Box 30"/>
            <p:cNvSpPr txBox="1">
              <a:spLocks noChangeArrowheads="1"/>
            </p:cNvSpPr>
            <p:nvPr/>
          </p:nvSpPr>
          <p:spPr bwMode="auto">
            <a:xfrm>
              <a:off x="2544" y="2928"/>
              <a:ext cx="9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Discard carry</a:t>
              </a:r>
            </a:p>
          </p:txBody>
        </p:sp>
        <p:sp>
          <p:nvSpPr>
            <p:cNvPr id="21533" name="Line 31"/>
            <p:cNvSpPr>
              <a:spLocks noChangeShapeType="1"/>
            </p:cNvSpPr>
            <p:nvPr/>
          </p:nvSpPr>
          <p:spPr bwMode="auto">
            <a:xfrm>
              <a:off x="3312" y="3072"/>
              <a:ext cx="24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2305" name="Line 33"/>
          <p:cNvSpPr>
            <a:spLocks noChangeShapeType="1"/>
          </p:cNvSpPr>
          <p:nvPr/>
        </p:nvSpPr>
        <p:spPr bwMode="auto">
          <a:xfrm flipV="1">
            <a:off x="5668963" y="4800600"/>
            <a:ext cx="1524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06" name="Line 34"/>
          <p:cNvSpPr>
            <a:spLocks noChangeShapeType="1"/>
          </p:cNvSpPr>
          <p:nvPr/>
        </p:nvSpPr>
        <p:spPr bwMode="auto">
          <a:xfrm flipV="1">
            <a:off x="2743200" y="4800600"/>
            <a:ext cx="5334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07" name="Line 35"/>
          <p:cNvSpPr>
            <a:spLocks noChangeShapeType="1"/>
          </p:cNvSpPr>
          <p:nvPr/>
        </p:nvSpPr>
        <p:spPr bwMode="auto">
          <a:xfrm flipV="1">
            <a:off x="7086600" y="4800600"/>
            <a:ext cx="5334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41"/>
          <p:cNvGrpSpPr>
            <a:grpSpLocks/>
          </p:cNvGrpSpPr>
          <p:nvPr/>
        </p:nvGrpSpPr>
        <p:grpSpPr bwMode="auto">
          <a:xfrm>
            <a:off x="1524000" y="5029200"/>
            <a:ext cx="1371600" cy="304800"/>
            <a:chOff x="960" y="3168"/>
            <a:chExt cx="864" cy="192"/>
          </a:xfrm>
        </p:grpSpPr>
        <p:sp>
          <p:nvSpPr>
            <p:cNvPr id="21530" name="Line 28"/>
            <p:cNvSpPr>
              <a:spLocks noChangeShapeType="1"/>
            </p:cNvSpPr>
            <p:nvPr/>
          </p:nvSpPr>
          <p:spPr bwMode="auto">
            <a:xfrm flipH="1" flipV="1">
              <a:off x="1776" y="3216"/>
              <a:ext cx="4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1" name="Line 39"/>
            <p:cNvSpPr>
              <a:spLocks noChangeShapeType="1"/>
            </p:cNvSpPr>
            <p:nvPr/>
          </p:nvSpPr>
          <p:spPr bwMode="auto">
            <a:xfrm flipH="1" flipV="1">
              <a:off x="960" y="3168"/>
              <a:ext cx="81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42"/>
          <p:cNvGrpSpPr>
            <a:grpSpLocks/>
          </p:cNvGrpSpPr>
          <p:nvPr/>
        </p:nvGrpSpPr>
        <p:grpSpPr bwMode="auto">
          <a:xfrm>
            <a:off x="5562600" y="5029200"/>
            <a:ext cx="1371600" cy="381000"/>
            <a:chOff x="3504" y="3168"/>
            <a:chExt cx="864" cy="240"/>
          </a:xfrm>
        </p:grpSpPr>
        <p:sp>
          <p:nvSpPr>
            <p:cNvPr id="21528" name="Line 38"/>
            <p:cNvSpPr>
              <a:spLocks noChangeShapeType="1"/>
            </p:cNvSpPr>
            <p:nvPr/>
          </p:nvSpPr>
          <p:spPr bwMode="auto">
            <a:xfrm flipV="1">
              <a:off x="3504" y="3216"/>
              <a:ext cx="14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9" name="Line 40"/>
            <p:cNvSpPr>
              <a:spLocks noChangeShapeType="1"/>
            </p:cNvSpPr>
            <p:nvPr/>
          </p:nvSpPr>
          <p:spPr bwMode="auto">
            <a:xfrm flipV="1">
              <a:off x="3552" y="3168"/>
              <a:ext cx="81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146169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97"/>
                                        </p:tgtEl>
                                        <p:attrNameLst>
                                          <p:attrName>style.visibility</p:attrName>
                                        </p:attrNameLst>
                                      </p:cBhvr>
                                      <p:to>
                                        <p:strVal val="visible"/>
                                      </p:to>
                                    </p:set>
                                    <p:anim calcmode="lin" valueType="num">
                                      <p:cBhvr additive="base">
                                        <p:cTn id="7" dur="500" fill="hold"/>
                                        <p:tgtEl>
                                          <p:spTgt spid="182297"/>
                                        </p:tgtEl>
                                        <p:attrNameLst>
                                          <p:attrName>ppt_x</p:attrName>
                                        </p:attrNameLst>
                                      </p:cBhvr>
                                      <p:tavLst>
                                        <p:tav tm="0">
                                          <p:val>
                                            <p:strVal val="0-#ppt_w/2"/>
                                          </p:val>
                                        </p:tav>
                                        <p:tav tm="100000">
                                          <p:val>
                                            <p:strVal val="#ppt_x"/>
                                          </p:val>
                                        </p:tav>
                                      </p:tavLst>
                                    </p:anim>
                                    <p:anim calcmode="lin" valueType="num">
                                      <p:cBhvr additive="base">
                                        <p:cTn id="8" dur="500" fill="hold"/>
                                        <p:tgtEl>
                                          <p:spTgt spid="18229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2279"/>
                                        </p:tgtEl>
                                        <p:attrNameLst>
                                          <p:attrName>style.visibility</p:attrName>
                                        </p:attrNameLst>
                                      </p:cBhvr>
                                      <p:to>
                                        <p:strVal val="visible"/>
                                      </p:to>
                                    </p:set>
                                    <p:anim calcmode="lin" valueType="num">
                                      <p:cBhvr additive="base">
                                        <p:cTn id="11" dur="500" fill="hold"/>
                                        <p:tgtEl>
                                          <p:spTgt spid="182279"/>
                                        </p:tgtEl>
                                        <p:attrNameLst>
                                          <p:attrName>ppt_x</p:attrName>
                                        </p:attrNameLst>
                                      </p:cBhvr>
                                      <p:tavLst>
                                        <p:tav tm="0">
                                          <p:val>
                                            <p:strVal val="#ppt_x"/>
                                          </p:val>
                                        </p:tav>
                                        <p:tav tm="100000">
                                          <p:val>
                                            <p:strVal val="#ppt_x"/>
                                          </p:val>
                                        </p:tav>
                                      </p:tavLst>
                                    </p:anim>
                                    <p:anim calcmode="lin" valueType="num">
                                      <p:cBhvr additive="base">
                                        <p:cTn id="12" dur="500" fill="hold"/>
                                        <p:tgtEl>
                                          <p:spTgt spid="182279"/>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82280"/>
                                        </p:tgtEl>
                                        <p:attrNameLst>
                                          <p:attrName>style.visibility</p:attrName>
                                        </p:attrNameLst>
                                      </p:cBhvr>
                                      <p:to>
                                        <p:strVal val="visible"/>
                                      </p:to>
                                    </p:set>
                                    <p:animEffect transition="in" filter="wipe(left)">
                                      <p:cBhvr>
                                        <p:cTn id="15" dur="500"/>
                                        <p:tgtEl>
                                          <p:spTgt spid="182280"/>
                                        </p:tgtEl>
                                      </p:cBhvr>
                                    </p:animEffect>
                                  </p:childTnLst>
                                </p:cTn>
                              </p:par>
                            </p:childTnLst>
                          </p:cTn>
                        </p:par>
                        <p:par>
                          <p:cTn id="16" fill="hold" nodeType="afterGroup">
                            <p:stCondLst>
                              <p:cond delay="500"/>
                            </p:stCondLst>
                            <p:childTnLst>
                              <p:par>
                                <p:cTn id="17" presetID="22" presetClass="entr" presetSubtype="2" fill="hold" nodeType="afterEffect">
                                  <p:stCondLst>
                                    <p:cond delay="0"/>
                                  </p:stCondLst>
                                  <p:childTnLst>
                                    <p:set>
                                      <p:cBhvr>
                                        <p:cTn id="18" dur="1" fill="hold">
                                          <p:stCondLst>
                                            <p:cond delay="0"/>
                                          </p:stCondLst>
                                        </p:cTn>
                                        <p:tgtEl>
                                          <p:spTgt spid="182281">
                                            <p:txEl>
                                              <p:pRg st="0" end="0"/>
                                            </p:txEl>
                                          </p:spTgt>
                                        </p:tgtEl>
                                        <p:attrNameLst>
                                          <p:attrName>style.visibility</p:attrName>
                                        </p:attrNameLst>
                                      </p:cBhvr>
                                      <p:to>
                                        <p:strVal val="visible"/>
                                      </p:to>
                                    </p:set>
                                    <p:animEffect transition="in" filter="wipe(right)">
                                      <p:cBhvr>
                                        <p:cTn id="19" dur="2000"/>
                                        <p:tgtEl>
                                          <p:spTgt spid="182281">
                                            <p:txEl>
                                              <p:pRg st="0" end="0"/>
                                            </p:txEl>
                                          </p:spTgt>
                                        </p:tgtEl>
                                      </p:cBhvr>
                                    </p:animEffect>
                                  </p:childTnLst>
                                </p:cTn>
                              </p:par>
                            </p:childTnLst>
                          </p:cTn>
                        </p:par>
                        <p:par>
                          <p:cTn id="20" fill="hold" nodeType="afterGroup">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82282"/>
                                        </p:tgtEl>
                                        <p:attrNameLst>
                                          <p:attrName>style.visibility</p:attrName>
                                        </p:attrNameLst>
                                      </p:cBhvr>
                                      <p:to>
                                        <p:strVal val="visible"/>
                                      </p:to>
                                    </p:set>
                                    <p:anim calcmode="lin" valueType="num">
                                      <p:cBhvr additive="base">
                                        <p:cTn id="23" dur="500" fill="hold"/>
                                        <p:tgtEl>
                                          <p:spTgt spid="182282"/>
                                        </p:tgtEl>
                                        <p:attrNameLst>
                                          <p:attrName>ppt_x</p:attrName>
                                        </p:attrNameLst>
                                      </p:cBhvr>
                                      <p:tavLst>
                                        <p:tav tm="0">
                                          <p:val>
                                            <p:strVal val="#ppt_x"/>
                                          </p:val>
                                        </p:tav>
                                        <p:tav tm="100000">
                                          <p:val>
                                            <p:strVal val="#ppt_x"/>
                                          </p:val>
                                        </p:tav>
                                      </p:tavLst>
                                    </p:anim>
                                    <p:anim calcmode="lin" valueType="num">
                                      <p:cBhvr additive="base">
                                        <p:cTn id="24" dur="500" fill="hold"/>
                                        <p:tgtEl>
                                          <p:spTgt spid="18228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82298"/>
                                        </p:tgtEl>
                                        <p:attrNameLst>
                                          <p:attrName>style.visibility</p:attrName>
                                        </p:attrNameLst>
                                      </p:cBhvr>
                                      <p:to>
                                        <p:strVal val="visible"/>
                                      </p:to>
                                    </p:set>
                                    <p:animEffect transition="in" filter="fade">
                                      <p:cBhvr>
                                        <p:cTn id="28" dur="1000"/>
                                        <p:tgtEl>
                                          <p:spTgt spid="182298"/>
                                        </p:tgtEl>
                                      </p:cBhvr>
                                    </p:animEffect>
                                    <p:anim calcmode="lin" valueType="num">
                                      <p:cBhvr>
                                        <p:cTn id="29" dur="1000" fill="hold"/>
                                        <p:tgtEl>
                                          <p:spTgt spid="182298"/>
                                        </p:tgtEl>
                                        <p:attrNameLst>
                                          <p:attrName>ppt_x</p:attrName>
                                        </p:attrNameLst>
                                      </p:cBhvr>
                                      <p:tavLst>
                                        <p:tav tm="0">
                                          <p:val>
                                            <p:strVal val="#ppt_x"/>
                                          </p:val>
                                        </p:tav>
                                        <p:tav tm="100000">
                                          <p:val>
                                            <p:strVal val="#ppt_x"/>
                                          </p:val>
                                        </p:tav>
                                      </p:tavLst>
                                    </p:anim>
                                    <p:anim calcmode="lin" valueType="num">
                                      <p:cBhvr>
                                        <p:cTn id="30" dur="900" decel="100000" fill="hold"/>
                                        <p:tgtEl>
                                          <p:spTgt spid="18229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2298"/>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par>
                          <p:cTn id="36" fill="hold" nodeType="afterGroup">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182299"/>
                                        </p:tgtEl>
                                        <p:attrNameLst>
                                          <p:attrName>style.visibility</p:attrName>
                                        </p:attrNameLst>
                                      </p:cBhvr>
                                      <p:to>
                                        <p:strVal val="visible"/>
                                      </p:to>
                                    </p:set>
                                    <p:animEffect transition="in" filter="dissolve">
                                      <p:cBhvr>
                                        <p:cTn id="39" dur="500"/>
                                        <p:tgtEl>
                                          <p:spTgt spid="182299"/>
                                        </p:tgtEl>
                                      </p:cBhvr>
                                    </p:animEffect>
                                  </p:childTnLst>
                                </p:cTn>
                              </p:par>
                            </p:childTnLst>
                          </p:cTn>
                        </p:par>
                        <p:par>
                          <p:cTn id="40" fill="hold" nodeType="afterGroup">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182306"/>
                                        </p:tgtEl>
                                        <p:attrNameLst>
                                          <p:attrName>style.visibility</p:attrName>
                                        </p:attrNameLst>
                                      </p:cBhvr>
                                      <p:to>
                                        <p:strVal val="visible"/>
                                      </p:to>
                                    </p:set>
                                    <p:animEffect transition="in" filter="wipe(down)">
                                      <p:cBhvr>
                                        <p:cTn id="43" dur="500"/>
                                        <p:tgtEl>
                                          <p:spTgt spid="18230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2283"/>
                                        </p:tgtEl>
                                        <p:attrNameLst>
                                          <p:attrName>style.visibility</p:attrName>
                                        </p:attrNameLst>
                                      </p:cBhvr>
                                      <p:to>
                                        <p:strVal val="visible"/>
                                      </p:to>
                                    </p:set>
                                    <p:anim calcmode="lin" valueType="num">
                                      <p:cBhvr additive="base">
                                        <p:cTn id="48" dur="500" fill="hold"/>
                                        <p:tgtEl>
                                          <p:spTgt spid="182283"/>
                                        </p:tgtEl>
                                        <p:attrNameLst>
                                          <p:attrName>ppt_x</p:attrName>
                                        </p:attrNameLst>
                                      </p:cBhvr>
                                      <p:tavLst>
                                        <p:tav tm="0">
                                          <p:val>
                                            <p:strVal val="#ppt_x"/>
                                          </p:val>
                                        </p:tav>
                                        <p:tav tm="100000">
                                          <p:val>
                                            <p:strVal val="#ppt_x"/>
                                          </p:val>
                                        </p:tav>
                                      </p:tavLst>
                                    </p:anim>
                                    <p:anim calcmode="lin" valueType="num">
                                      <p:cBhvr additive="base">
                                        <p:cTn id="49" dur="500" fill="hold"/>
                                        <p:tgtEl>
                                          <p:spTgt spid="182283"/>
                                        </p:tgtEl>
                                        <p:attrNameLst>
                                          <p:attrName>ppt_y</p:attrName>
                                        </p:attrNameLst>
                                      </p:cBhvr>
                                      <p:tavLst>
                                        <p:tav tm="0">
                                          <p:val>
                                            <p:strVal val="1+#ppt_h/2"/>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82284"/>
                                        </p:tgtEl>
                                        <p:attrNameLst>
                                          <p:attrName>style.visibility</p:attrName>
                                        </p:attrNameLst>
                                      </p:cBhvr>
                                      <p:to>
                                        <p:strVal val="visible"/>
                                      </p:to>
                                    </p:set>
                                    <p:animEffect transition="in" filter="wipe(left)">
                                      <p:cBhvr>
                                        <p:cTn id="52" dur="500"/>
                                        <p:tgtEl>
                                          <p:spTgt spid="182284"/>
                                        </p:tgtEl>
                                      </p:cBhvr>
                                    </p:animEffect>
                                  </p:childTnLst>
                                </p:cTn>
                              </p:par>
                            </p:childTnLst>
                          </p:cTn>
                        </p:par>
                        <p:par>
                          <p:cTn id="53" fill="hold" nodeType="afterGroup">
                            <p:stCondLst>
                              <p:cond delay="500"/>
                            </p:stCondLst>
                            <p:childTnLst>
                              <p:par>
                                <p:cTn id="54" presetID="22" presetClass="entr" presetSubtype="2" fill="hold" nodeType="afterEffect">
                                  <p:stCondLst>
                                    <p:cond delay="0"/>
                                  </p:stCondLst>
                                  <p:childTnLst>
                                    <p:set>
                                      <p:cBhvr>
                                        <p:cTn id="55" dur="1" fill="hold">
                                          <p:stCondLst>
                                            <p:cond delay="0"/>
                                          </p:stCondLst>
                                        </p:cTn>
                                        <p:tgtEl>
                                          <p:spTgt spid="182285">
                                            <p:txEl>
                                              <p:pRg st="0" end="0"/>
                                            </p:txEl>
                                          </p:spTgt>
                                        </p:tgtEl>
                                        <p:attrNameLst>
                                          <p:attrName>style.visibility</p:attrName>
                                        </p:attrNameLst>
                                      </p:cBhvr>
                                      <p:to>
                                        <p:strVal val="visible"/>
                                      </p:to>
                                    </p:set>
                                    <p:animEffect transition="in" filter="wipe(right)">
                                      <p:cBhvr>
                                        <p:cTn id="56" dur="2000"/>
                                        <p:tgtEl>
                                          <p:spTgt spid="182285">
                                            <p:txEl>
                                              <p:pRg st="0" end="0"/>
                                            </p:txEl>
                                          </p:spTgt>
                                        </p:tgtEl>
                                      </p:cBhvr>
                                    </p:animEffect>
                                  </p:childTnLst>
                                </p:cTn>
                              </p:par>
                            </p:childTnLst>
                          </p:cTn>
                        </p:par>
                        <p:par>
                          <p:cTn id="57" fill="hold" nodeType="afterGroup">
                            <p:stCondLst>
                              <p:cond delay="2500"/>
                            </p:stCondLst>
                            <p:childTnLst>
                              <p:par>
                                <p:cTn id="58" presetID="2" presetClass="entr" presetSubtype="4" fill="hold" grpId="0" nodeType="afterEffect">
                                  <p:stCondLst>
                                    <p:cond delay="0"/>
                                  </p:stCondLst>
                                  <p:childTnLst>
                                    <p:set>
                                      <p:cBhvr>
                                        <p:cTn id="59" dur="1" fill="hold">
                                          <p:stCondLst>
                                            <p:cond delay="0"/>
                                          </p:stCondLst>
                                        </p:cTn>
                                        <p:tgtEl>
                                          <p:spTgt spid="182286"/>
                                        </p:tgtEl>
                                        <p:attrNameLst>
                                          <p:attrName>style.visibility</p:attrName>
                                        </p:attrNameLst>
                                      </p:cBhvr>
                                      <p:to>
                                        <p:strVal val="visible"/>
                                      </p:to>
                                    </p:set>
                                    <p:anim calcmode="lin" valueType="num">
                                      <p:cBhvr additive="base">
                                        <p:cTn id="60" dur="500" fill="hold"/>
                                        <p:tgtEl>
                                          <p:spTgt spid="182286"/>
                                        </p:tgtEl>
                                        <p:attrNameLst>
                                          <p:attrName>ppt_x</p:attrName>
                                        </p:attrNameLst>
                                      </p:cBhvr>
                                      <p:tavLst>
                                        <p:tav tm="0">
                                          <p:val>
                                            <p:strVal val="#ppt_x"/>
                                          </p:val>
                                        </p:tav>
                                        <p:tav tm="100000">
                                          <p:val>
                                            <p:strVal val="#ppt_x"/>
                                          </p:val>
                                        </p:tav>
                                      </p:tavLst>
                                    </p:anim>
                                    <p:anim calcmode="lin" valueType="num">
                                      <p:cBhvr additive="base">
                                        <p:cTn id="61" dur="500" fill="hold"/>
                                        <p:tgtEl>
                                          <p:spTgt spid="182286"/>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3000"/>
                            </p:stCondLst>
                            <p:childTnLst>
                              <p:par>
                                <p:cTn id="63" presetID="22" presetClass="entr" presetSubtype="4" fill="hold" grpId="0" nodeType="afterEffect">
                                  <p:stCondLst>
                                    <p:cond delay="0"/>
                                  </p:stCondLst>
                                  <p:childTnLst>
                                    <p:set>
                                      <p:cBhvr>
                                        <p:cTn id="64" dur="1" fill="hold">
                                          <p:stCondLst>
                                            <p:cond delay="0"/>
                                          </p:stCondLst>
                                        </p:cTn>
                                        <p:tgtEl>
                                          <p:spTgt spid="182305"/>
                                        </p:tgtEl>
                                        <p:attrNameLst>
                                          <p:attrName>style.visibility</p:attrName>
                                        </p:attrNameLst>
                                      </p:cBhvr>
                                      <p:to>
                                        <p:strVal val="visible"/>
                                      </p:to>
                                    </p:set>
                                    <p:animEffect transition="in" filter="wipe(down)">
                                      <p:cBhvr>
                                        <p:cTn id="65" dur="500"/>
                                        <p:tgtEl>
                                          <p:spTgt spid="182305"/>
                                        </p:tgtEl>
                                      </p:cBhvr>
                                    </p:animEffect>
                                  </p:childTnLst>
                                </p:cTn>
                              </p:par>
                              <p:par>
                                <p:cTn id="66" presetID="37" presetClass="entr" presetSubtype="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900" decel="100000" fill="hold"/>
                                        <p:tgtEl>
                                          <p:spTgt spid="2"/>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72" fill="hold" nodeType="afterGroup">
                            <p:stCondLst>
                              <p:cond delay="4000"/>
                            </p:stCondLst>
                            <p:childTnLst>
                              <p:par>
                                <p:cTn id="73" presetID="22" presetClass="entr" presetSubtype="4" fill="hold" grpId="0" nodeType="afterEffect">
                                  <p:stCondLst>
                                    <p:cond delay="0"/>
                                  </p:stCondLst>
                                  <p:childTnLst>
                                    <p:set>
                                      <p:cBhvr>
                                        <p:cTn id="74" dur="1" fill="hold">
                                          <p:stCondLst>
                                            <p:cond delay="0"/>
                                          </p:stCondLst>
                                        </p:cTn>
                                        <p:tgtEl>
                                          <p:spTgt spid="182307"/>
                                        </p:tgtEl>
                                        <p:attrNameLst>
                                          <p:attrName>style.visibility</p:attrName>
                                        </p:attrNameLst>
                                      </p:cBhvr>
                                      <p:to>
                                        <p:strVal val="visible"/>
                                      </p:to>
                                    </p:set>
                                    <p:animEffect transition="in" filter="wipe(down)">
                                      <p:cBhvr>
                                        <p:cTn id="75" dur="500"/>
                                        <p:tgtEl>
                                          <p:spTgt spid="182307"/>
                                        </p:tgtEl>
                                      </p:cBhvr>
                                    </p:animEffect>
                                  </p:childTnLst>
                                </p:cTn>
                              </p:par>
                            </p:childTnLst>
                          </p:cTn>
                        </p:par>
                        <p:par>
                          <p:cTn id="76" fill="hold" nodeType="afterGroup">
                            <p:stCondLst>
                              <p:cond delay="4500"/>
                            </p:stCondLst>
                            <p:childTnLst>
                              <p:par>
                                <p:cTn id="77" presetID="9" presetClass="entr" presetSubtype="0" fill="hold" grpId="0" nodeType="afterEffect">
                                  <p:stCondLst>
                                    <p:cond delay="0"/>
                                  </p:stCondLst>
                                  <p:childTnLst>
                                    <p:set>
                                      <p:cBhvr>
                                        <p:cTn id="78" dur="1" fill="hold">
                                          <p:stCondLst>
                                            <p:cond delay="0"/>
                                          </p:stCondLst>
                                        </p:cTn>
                                        <p:tgtEl>
                                          <p:spTgt spid="182308"/>
                                        </p:tgtEl>
                                        <p:attrNameLst>
                                          <p:attrName>style.visibility</p:attrName>
                                        </p:attrNameLst>
                                      </p:cBhvr>
                                      <p:to>
                                        <p:strVal val="visible"/>
                                      </p:to>
                                    </p:set>
                                    <p:animEffect transition="in" filter="dissolve">
                                      <p:cBhvr>
                                        <p:cTn id="79" dur="500"/>
                                        <p:tgtEl>
                                          <p:spTgt spid="182308"/>
                                        </p:tgtEl>
                                      </p:cBhvr>
                                    </p:animEffect>
                                  </p:childTnLst>
                                </p:cTn>
                              </p:par>
                            </p:childTnLst>
                          </p:cTn>
                        </p:par>
                        <p:par>
                          <p:cTn id="80" fill="hold" nodeType="afterGroup">
                            <p:stCondLst>
                              <p:cond delay="5000"/>
                            </p:stCondLst>
                            <p:childTnLst>
                              <p:par>
                                <p:cTn id="81" presetID="22" presetClass="entr" presetSubtype="4"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8" grpId="0" animBg="1"/>
      <p:bldP spid="182299" grpId="0" animBg="1"/>
      <p:bldP spid="182279" grpId="0"/>
      <p:bldP spid="182280" grpId="0" animBg="1"/>
      <p:bldP spid="182282" grpId="0"/>
      <p:bldP spid="182283" grpId="0"/>
      <p:bldP spid="182284" grpId="0" animBg="1"/>
      <p:bldP spid="182286" grpId="0"/>
      <p:bldP spid="182297" grpId="0"/>
      <p:bldP spid="182298" grpId="0"/>
      <p:bldP spid="182305" grpId="0" animBg="1"/>
      <p:bldP spid="182306" grpId="0" animBg="1"/>
      <p:bldP spid="18230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7459"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2532" name="Rectangle 4"/>
          <p:cNvSpPr>
            <a:spLocks noChangeArrowheads="1"/>
          </p:cNvSpPr>
          <p:nvPr/>
        </p:nvSpPr>
        <p:spPr bwMode="auto">
          <a:xfrm>
            <a:off x="914400" y="1143000"/>
            <a:ext cx="5657850"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Arithmetic Operations with Signed Numbers</a:t>
            </a:r>
          </a:p>
        </p:txBody>
      </p:sp>
      <p:sp>
        <p:nvSpPr>
          <p:cNvPr id="22533" name="Text Box 6"/>
          <p:cNvSpPr txBox="1">
            <a:spLocks noChangeArrowheads="1"/>
          </p:cNvSpPr>
          <p:nvPr/>
        </p:nvSpPr>
        <p:spPr bwMode="auto">
          <a:xfrm>
            <a:off x="838200" y="167640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Rules for </a:t>
            </a:r>
            <a:r>
              <a:rPr lang="en-US" b="1"/>
              <a:t>subtraction</a:t>
            </a:r>
            <a:r>
              <a:rPr lang="en-US"/>
              <a:t>: 2’s complement the subtrahend and add the numbers. Discard any final carries. The result is in signed form.  </a:t>
            </a:r>
          </a:p>
        </p:txBody>
      </p:sp>
      <p:sp>
        <p:nvSpPr>
          <p:cNvPr id="147465" name="Text Box 9"/>
          <p:cNvSpPr txBox="1">
            <a:spLocks noChangeArrowheads="1"/>
          </p:cNvSpPr>
          <p:nvPr/>
        </p:nvSpPr>
        <p:spPr bwMode="auto">
          <a:xfrm>
            <a:off x="1295400" y="50736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00001111</a:t>
            </a:r>
          </a:p>
        </p:txBody>
      </p:sp>
      <p:sp>
        <p:nvSpPr>
          <p:cNvPr id="147466" name="Text Box 10"/>
          <p:cNvSpPr txBox="1">
            <a:spLocks noChangeArrowheads="1"/>
          </p:cNvSpPr>
          <p:nvPr/>
        </p:nvSpPr>
        <p:spPr bwMode="auto">
          <a:xfrm>
            <a:off x="2362200" y="507365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+15</a:t>
            </a:r>
          </a:p>
        </p:txBody>
      </p:sp>
      <p:sp>
        <p:nvSpPr>
          <p:cNvPr id="147475" name="Text Box 19"/>
          <p:cNvSpPr txBox="1">
            <a:spLocks noChangeArrowheads="1"/>
          </p:cNvSpPr>
          <p:nvPr/>
        </p:nvSpPr>
        <p:spPr bwMode="auto">
          <a:xfrm>
            <a:off x="1143000" y="50736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1</a:t>
            </a:r>
          </a:p>
        </p:txBody>
      </p:sp>
      <p:sp>
        <p:nvSpPr>
          <p:cNvPr id="147476" name="Line 20"/>
          <p:cNvSpPr>
            <a:spLocks noChangeShapeType="1"/>
          </p:cNvSpPr>
          <p:nvPr/>
        </p:nvSpPr>
        <p:spPr bwMode="auto">
          <a:xfrm flipV="1">
            <a:off x="1219200" y="5181600"/>
            <a:ext cx="1524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32"/>
          <p:cNvGrpSpPr>
            <a:grpSpLocks/>
          </p:cNvGrpSpPr>
          <p:nvPr/>
        </p:nvGrpSpPr>
        <p:grpSpPr bwMode="auto">
          <a:xfrm>
            <a:off x="533400" y="5454650"/>
            <a:ext cx="1524000" cy="565150"/>
            <a:chOff x="336" y="3436"/>
            <a:chExt cx="960" cy="356"/>
          </a:xfrm>
        </p:grpSpPr>
        <p:sp>
          <p:nvSpPr>
            <p:cNvPr id="22570" name="Text Box 22"/>
            <p:cNvSpPr txBox="1">
              <a:spLocks noChangeArrowheads="1"/>
            </p:cNvSpPr>
            <p:nvPr/>
          </p:nvSpPr>
          <p:spPr bwMode="auto">
            <a:xfrm>
              <a:off x="336" y="3580"/>
              <a:ext cx="9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Discard carry</a:t>
              </a:r>
            </a:p>
          </p:txBody>
        </p:sp>
        <p:sp>
          <p:nvSpPr>
            <p:cNvPr id="22571" name="Line 23"/>
            <p:cNvSpPr>
              <a:spLocks noChangeShapeType="1"/>
            </p:cNvSpPr>
            <p:nvPr/>
          </p:nvSpPr>
          <p:spPr bwMode="auto">
            <a:xfrm flipH="1" flipV="1">
              <a:off x="864" y="3436"/>
              <a:ext cx="4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7481" name="Text Box 25"/>
          <p:cNvSpPr txBox="1">
            <a:spLocks noChangeArrowheads="1"/>
          </p:cNvSpPr>
          <p:nvPr/>
        </p:nvSpPr>
        <p:spPr bwMode="auto">
          <a:xfrm>
            <a:off x="838200" y="3962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2’s complement subtrahend and add:</a:t>
            </a:r>
          </a:p>
        </p:txBody>
      </p:sp>
      <p:sp>
        <p:nvSpPr>
          <p:cNvPr id="147483" name="Text Box 27"/>
          <p:cNvSpPr txBox="1">
            <a:spLocks noChangeArrowheads="1"/>
          </p:cNvSpPr>
          <p:nvPr/>
        </p:nvSpPr>
        <p:spPr bwMode="auto">
          <a:xfrm>
            <a:off x="1295400" y="438785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00011110 </a:t>
            </a:r>
            <a:r>
              <a:rPr lang="en-US" sz="2000">
                <a:solidFill>
                  <a:srgbClr val="008000"/>
                </a:solidFill>
              </a:rPr>
              <a:t>= +30</a:t>
            </a:r>
          </a:p>
          <a:p>
            <a:r>
              <a:rPr lang="en-US" sz="2000"/>
              <a:t>11110001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15</a:t>
            </a:r>
          </a:p>
        </p:txBody>
      </p:sp>
      <p:sp>
        <p:nvSpPr>
          <p:cNvPr id="147484" name="Line 28"/>
          <p:cNvSpPr>
            <a:spLocks noChangeShapeType="1"/>
          </p:cNvSpPr>
          <p:nvPr/>
        </p:nvSpPr>
        <p:spPr bwMode="auto">
          <a:xfrm>
            <a:off x="1371600" y="5089525"/>
            <a:ext cx="1676400" cy="1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7" name="Text Box 31"/>
          <p:cNvSpPr txBox="1">
            <a:spLocks noChangeArrowheads="1"/>
          </p:cNvSpPr>
          <p:nvPr/>
        </p:nvSpPr>
        <p:spPr bwMode="auto">
          <a:xfrm>
            <a:off x="838200" y="2743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Repeat the examples done previously, but subtract:</a:t>
            </a:r>
          </a:p>
        </p:txBody>
      </p:sp>
      <p:grpSp>
        <p:nvGrpSpPr>
          <p:cNvPr id="3" name="Group 40"/>
          <p:cNvGrpSpPr>
            <a:grpSpLocks/>
          </p:cNvGrpSpPr>
          <p:nvPr/>
        </p:nvGrpSpPr>
        <p:grpSpPr bwMode="auto">
          <a:xfrm>
            <a:off x="1066800" y="3182938"/>
            <a:ext cx="7239000" cy="706437"/>
            <a:chOff x="672" y="2005"/>
            <a:chExt cx="4560" cy="445"/>
          </a:xfrm>
        </p:grpSpPr>
        <p:sp>
          <p:nvSpPr>
            <p:cNvPr id="22561" name="Line 8"/>
            <p:cNvSpPr>
              <a:spLocks noChangeShapeType="1"/>
            </p:cNvSpPr>
            <p:nvPr/>
          </p:nvSpPr>
          <p:spPr bwMode="auto">
            <a:xfrm>
              <a:off x="864" y="2447"/>
              <a:ext cx="72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7"/>
            <p:cNvSpPr txBox="1">
              <a:spLocks noChangeArrowheads="1"/>
            </p:cNvSpPr>
            <p:nvPr/>
          </p:nvSpPr>
          <p:spPr bwMode="auto">
            <a:xfrm>
              <a:off x="816" y="2005"/>
              <a:ext cx="9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00011110</a:t>
              </a:r>
            </a:p>
            <a:p>
              <a:r>
                <a:rPr lang="en-US" sz="2000"/>
                <a:t>00001111</a:t>
              </a:r>
            </a:p>
          </p:txBody>
        </p:sp>
        <p:sp>
          <p:nvSpPr>
            <p:cNvPr id="22563" name="Text Box 26"/>
            <p:cNvSpPr txBox="1">
              <a:spLocks noChangeArrowheads="1"/>
            </p:cNvSpPr>
            <p:nvPr/>
          </p:nvSpPr>
          <p:spPr bwMode="auto">
            <a:xfrm>
              <a:off x="672" y="216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Symbol" pitchFamily="18" charset="2"/>
                </a:rPr>
                <a:t>-</a:t>
              </a:r>
            </a:p>
          </p:txBody>
        </p:sp>
        <p:sp>
          <p:nvSpPr>
            <p:cNvPr id="22564" name="Text Box 34"/>
            <p:cNvSpPr txBox="1">
              <a:spLocks noChangeArrowheads="1"/>
            </p:cNvSpPr>
            <p:nvPr/>
          </p:nvSpPr>
          <p:spPr bwMode="auto">
            <a:xfrm>
              <a:off x="2256" y="2006"/>
              <a:ext cx="15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00001110</a:t>
              </a:r>
            </a:p>
            <a:p>
              <a:r>
                <a:rPr lang="en-US" sz="2000"/>
                <a:t>11101111</a:t>
              </a:r>
            </a:p>
          </p:txBody>
        </p:sp>
        <p:sp>
          <p:nvSpPr>
            <p:cNvPr id="22565" name="Text Box 35"/>
            <p:cNvSpPr txBox="1">
              <a:spLocks noChangeArrowheads="1"/>
            </p:cNvSpPr>
            <p:nvPr/>
          </p:nvSpPr>
          <p:spPr bwMode="auto">
            <a:xfrm>
              <a:off x="3696" y="2006"/>
              <a:ext cx="15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11111111  </a:t>
              </a:r>
            </a:p>
            <a:p>
              <a:r>
                <a:rPr lang="en-US" sz="2000"/>
                <a:t>11111000</a:t>
              </a:r>
            </a:p>
          </p:txBody>
        </p:sp>
        <p:sp>
          <p:nvSpPr>
            <p:cNvPr id="22566" name="Text Box 36"/>
            <p:cNvSpPr txBox="1">
              <a:spLocks noChangeArrowheads="1"/>
            </p:cNvSpPr>
            <p:nvPr/>
          </p:nvSpPr>
          <p:spPr bwMode="auto">
            <a:xfrm>
              <a:off x="2112" y="216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Symbol" pitchFamily="18" charset="2"/>
                </a:rPr>
                <a:t>-</a:t>
              </a:r>
            </a:p>
          </p:txBody>
        </p:sp>
        <p:sp>
          <p:nvSpPr>
            <p:cNvPr id="22567" name="Text Box 37"/>
            <p:cNvSpPr txBox="1">
              <a:spLocks noChangeArrowheads="1"/>
            </p:cNvSpPr>
            <p:nvPr/>
          </p:nvSpPr>
          <p:spPr bwMode="auto">
            <a:xfrm>
              <a:off x="3552" y="216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Symbol" pitchFamily="18" charset="2"/>
                </a:rPr>
                <a:t>-</a:t>
              </a:r>
            </a:p>
          </p:txBody>
        </p:sp>
        <p:sp>
          <p:nvSpPr>
            <p:cNvPr id="22568" name="Line 38"/>
            <p:cNvSpPr>
              <a:spLocks noChangeShapeType="1"/>
            </p:cNvSpPr>
            <p:nvPr/>
          </p:nvSpPr>
          <p:spPr bwMode="auto">
            <a:xfrm>
              <a:off x="2256" y="2448"/>
              <a:ext cx="72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9" name="Line 39"/>
            <p:cNvSpPr>
              <a:spLocks noChangeShapeType="1"/>
            </p:cNvSpPr>
            <p:nvPr/>
          </p:nvSpPr>
          <p:spPr bwMode="auto">
            <a:xfrm>
              <a:off x="3648" y="2449"/>
              <a:ext cx="72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7497" name="Text Box 41"/>
          <p:cNvSpPr txBox="1">
            <a:spLocks noChangeArrowheads="1"/>
          </p:cNvSpPr>
          <p:nvPr/>
        </p:nvSpPr>
        <p:spPr bwMode="auto">
          <a:xfrm>
            <a:off x="3581400" y="51054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00011111</a:t>
            </a:r>
          </a:p>
        </p:txBody>
      </p:sp>
      <p:sp>
        <p:nvSpPr>
          <p:cNvPr id="147498" name="Text Box 42"/>
          <p:cNvSpPr txBox="1">
            <a:spLocks noChangeArrowheads="1"/>
          </p:cNvSpPr>
          <p:nvPr/>
        </p:nvSpPr>
        <p:spPr bwMode="auto">
          <a:xfrm>
            <a:off x="4648200" y="51054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+31</a:t>
            </a:r>
          </a:p>
        </p:txBody>
      </p:sp>
      <p:sp>
        <p:nvSpPr>
          <p:cNvPr id="147504" name="Text Box 48"/>
          <p:cNvSpPr txBox="1">
            <a:spLocks noChangeArrowheads="1"/>
          </p:cNvSpPr>
          <p:nvPr/>
        </p:nvSpPr>
        <p:spPr bwMode="auto">
          <a:xfrm>
            <a:off x="3581400" y="441960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00001110 </a:t>
            </a:r>
            <a:r>
              <a:rPr lang="en-US" sz="2000">
                <a:solidFill>
                  <a:srgbClr val="008000"/>
                </a:solidFill>
              </a:rPr>
              <a:t>= +14</a:t>
            </a:r>
          </a:p>
          <a:p>
            <a:r>
              <a:rPr lang="en-US" sz="2000"/>
              <a:t>00010001 </a:t>
            </a:r>
            <a:r>
              <a:rPr lang="en-US" sz="2000">
                <a:solidFill>
                  <a:srgbClr val="008000"/>
                </a:solidFill>
              </a:rPr>
              <a:t>= +17</a:t>
            </a:r>
          </a:p>
        </p:txBody>
      </p:sp>
      <p:sp>
        <p:nvSpPr>
          <p:cNvPr id="147505" name="Line 49"/>
          <p:cNvSpPr>
            <a:spLocks noChangeShapeType="1"/>
          </p:cNvSpPr>
          <p:nvPr/>
        </p:nvSpPr>
        <p:spPr bwMode="auto">
          <a:xfrm>
            <a:off x="3657600" y="5121275"/>
            <a:ext cx="1676400" cy="1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6" name="Text Box 50"/>
          <p:cNvSpPr txBox="1">
            <a:spLocks noChangeArrowheads="1"/>
          </p:cNvSpPr>
          <p:nvPr/>
        </p:nvSpPr>
        <p:spPr bwMode="auto">
          <a:xfrm>
            <a:off x="5867400" y="51371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00000111</a:t>
            </a:r>
          </a:p>
        </p:txBody>
      </p:sp>
      <p:sp>
        <p:nvSpPr>
          <p:cNvPr id="147507" name="Text Box 51"/>
          <p:cNvSpPr txBox="1">
            <a:spLocks noChangeArrowheads="1"/>
          </p:cNvSpPr>
          <p:nvPr/>
        </p:nvSpPr>
        <p:spPr bwMode="auto">
          <a:xfrm>
            <a:off x="6934200" y="513715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 +7</a:t>
            </a:r>
          </a:p>
        </p:txBody>
      </p:sp>
      <p:sp>
        <p:nvSpPr>
          <p:cNvPr id="147508" name="Text Box 52"/>
          <p:cNvSpPr txBox="1">
            <a:spLocks noChangeArrowheads="1"/>
          </p:cNvSpPr>
          <p:nvPr/>
        </p:nvSpPr>
        <p:spPr bwMode="auto">
          <a:xfrm>
            <a:off x="5715000" y="5137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1</a:t>
            </a:r>
          </a:p>
        </p:txBody>
      </p:sp>
      <p:sp>
        <p:nvSpPr>
          <p:cNvPr id="147509" name="Line 53"/>
          <p:cNvSpPr>
            <a:spLocks noChangeShapeType="1"/>
          </p:cNvSpPr>
          <p:nvPr/>
        </p:nvSpPr>
        <p:spPr bwMode="auto">
          <a:xfrm flipV="1">
            <a:off x="5791200" y="5245100"/>
            <a:ext cx="1524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54"/>
          <p:cNvGrpSpPr>
            <a:grpSpLocks/>
          </p:cNvGrpSpPr>
          <p:nvPr/>
        </p:nvGrpSpPr>
        <p:grpSpPr bwMode="auto">
          <a:xfrm>
            <a:off x="5105400" y="5518150"/>
            <a:ext cx="1524000" cy="565150"/>
            <a:chOff x="336" y="3436"/>
            <a:chExt cx="960" cy="356"/>
          </a:xfrm>
        </p:grpSpPr>
        <p:sp>
          <p:nvSpPr>
            <p:cNvPr id="22559" name="Text Box 55"/>
            <p:cNvSpPr txBox="1">
              <a:spLocks noChangeArrowheads="1"/>
            </p:cNvSpPr>
            <p:nvPr/>
          </p:nvSpPr>
          <p:spPr bwMode="auto">
            <a:xfrm>
              <a:off x="336" y="3580"/>
              <a:ext cx="9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Discard carry</a:t>
              </a:r>
            </a:p>
          </p:txBody>
        </p:sp>
        <p:sp>
          <p:nvSpPr>
            <p:cNvPr id="22560" name="Line 56"/>
            <p:cNvSpPr>
              <a:spLocks noChangeShapeType="1"/>
            </p:cNvSpPr>
            <p:nvPr/>
          </p:nvSpPr>
          <p:spPr bwMode="auto">
            <a:xfrm flipH="1" flipV="1">
              <a:off x="864" y="3436"/>
              <a:ext cx="4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7513" name="Text Box 57"/>
          <p:cNvSpPr txBox="1">
            <a:spLocks noChangeArrowheads="1"/>
          </p:cNvSpPr>
          <p:nvPr/>
        </p:nvSpPr>
        <p:spPr bwMode="auto">
          <a:xfrm>
            <a:off x="5867400" y="445135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11111111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1</a:t>
            </a:r>
          </a:p>
          <a:p>
            <a:r>
              <a:rPr lang="en-US" sz="2000"/>
              <a:t>00001000 </a:t>
            </a:r>
            <a:r>
              <a:rPr lang="en-US" sz="2000">
                <a:solidFill>
                  <a:srgbClr val="008000"/>
                </a:solidFill>
              </a:rPr>
              <a:t>= </a:t>
            </a:r>
            <a:r>
              <a:rPr lang="en-US" sz="2000">
                <a:solidFill>
                  <a:srgbClr val="008000"/>
                </a:solidFill>
                <a:latin typeface="Symbol" pitchFamily="18" charset="2"/>
              </a:rPr>
              <a:t>+</a:t>
            </a:r>
            <a:r>
              <a:rPr lang="en-US" sz="2000">
                <a:solidFill>
                  <a:srgbClr val="008000"/>
                </a:solidFill>
              </a:rPr>
              <a:t>8</a:t>
            </a:r>
          </a:p>
        </p:txBody>
      </p:sp>
      <p:sp>
        <p:nvSpPr>
          <p:cNvPr id="147514" name="Line 58"/>
          <p:cNvSpPr>
            <a:spLocks noChangeShapeType="1"/>
          </p:cNvSpPr>
          <p:nvPr/>
        </p:nvSpPr>
        <p:spPr bwMode="auto">
          <a:xfrm>
            <a:off x="5943600" y="5153025"/>
            <a:ext cx="1676400" cy="1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63"/>
          <p:cNvGrpSpPr>
            <a:grpSpLocks/>
          </p:cNvGrpSpPr>
          <p:nvPr/>
        </p:nvGrpSpPr>
        <p:grpSpPr bwMode="auto">
          <a:xfrm>
            <a:off x="2362200" y="3200400"/>
            <a:ext cx="5638800" cy="701675"/>
            <a:chOff x="1488" y="2016"/>
            <a:chExt cx="3552" cy="442"/>
          </a:xfrm>
        </p:grpSpPr>
        <p:sp>
          <p:nvSpPr>
            <p:cNvPr id="22556" name="Text Box 59"/>
            <p:cNvSpPr txBox="1">
              <a:spLocks noChangeArrowheads="1"/>
            </p:cNvSpPr>
            <p:nvPr/>
          </p:nvSpPr>
          <p:spPr bwMode="auto">
            <a:xfrm>
              <a:off x="1488" y="2016"/>
              <a:ext cx="6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   </a:t>
              </a:r>
              <a:r>
                <a:rPr lang="en-US" sz="2000">
                  <a:solidFill>
                    <a:srgbClr val="008000"/>
                  </a:solidFill>
                </a:rPr>
                <a:t>(+30)</a:t>
              </a:r>
            </a:p>
            <a:p>
              <a:r>
                <a:rPr lang="en-US" sz="2000">
                  <a:solidFill>
                    <a:srgbClr val="008000"/>
                  </a:solidFill>
                </a:rPr>
                <a:t> –(+15)</a:t>
              </a:r>
            </a:p>
          </p:txBody>
        </p:sp>
        <p:sp>
          <p:nvSpPr>
            <p:cNvPr id="22557" name="Text Box 61"/>
            <p:cNvSpPr txBox="1">
              <a:spLocks noChangeArrowheads="1"/>
            </p:cNvSpPr>
            <p:nvPr/>
          </p:nvSpPr>
          <p:spPr bwMode="auto">
            <a:xfrm>
              <a:off x="2928" y="2016"/>
              <a:ext cx="6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   </a:t>
              </a:r>
              <a:r>
                <a:rPr lang="en-US" sz="2000">
                  <a:solidFill>
                    <a:srgbClr val="008000"/>
                  </a:solidFill>
                </a:rPr>
                <a:t>(+14)</a:t>
              </a:r>
            </a:p>
            <a:p>
              <a:r>
                <a:rPr lang="en-US" sz="2000">
                  <a:solidFill>
                    <a:srgbClr val="008000"/>
                  </a:solidFill>
                </a:rPr>
                <a:t> –(</a:t>
              </a:r>
              <a:r>
                <a:rPr lang="en-US" sz="2000">
                  <a:solidFill>
                    <a:srgbClr val="008000"/>
                  </a:solidFill>
                  <a:latin typeface="Symbol" pitchFamily="18" charset="2"/>
                </a:rPr>
                <a:t>-</a:t>
              </a:r>
              <a:r>
                <a:rPr lang="en-US" sz="2000">
                  <a:solidFill>
                    <a:srgbClr val="008000"/>
                  </a:solidFill>
                </a:rPr>
                <a:t>17)</a:t>
              </a:r>
            </a:p>
          </p:txBody>
        </p:sp>
        <p:sp>
          <p:nvSpPr>
            <p:cNvPr id="22558" name="Text Box 62"/>
            <p:cNvSpPr txBox="1">
              <a:spLocks noChangeArrowheads="1"/>
            </p:cNvSpPr>
            <p:nvPr/>
          </p:nvSpPr>
          <p:spPr bwMode="auto">
            <a:xfrm>
              <a:off x="4368" y="2016"/>
              <a:ext cx="6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   </a:t>
              </a:r>
              <a:r>
                <a:rPr lang="en-US" sz="2000">
                  <a:solidFill>
                    <a:srgbClr val="008000"/>
                  </a:solidFill>
                </a:rPr>
                <a:t>(</a:t>
              </a:r>
              <a:r>
                <a:rPr lang="en-US" sz="2000">
                  <a:solidFill>
                    <a:srgbClr val="008000"/>
                  </a:solidFill>
                  <a:latin typeface="Symbol" pitchFamily="18" charset="2"/>
                </a:rPr>
                <a:t>-</a:t>
              </a:r>
              <a:r>
                <a:rPr lang="en-US" sz="2000">
                  <a:solidFill>
                    <a:srgbClr val="008000"/>
                  </a:solidFill>
                </a:rPr>
                <a:t>1)</a:t>
              </a:r>
            </a:p>
            <a:p>
              <a:r>
                <a:rPr lang="en-US" sz="2000">
                  <a:solidFill>
                    <a:srgbClr val="008000"/>
                  </a:solidFill>
                </a:rPr>
                <a:t> –(</a:t>
              </a:r>
              <a:r>
                <a:rPr lang="en-US" sz="2000">
                  <a:solidFill>
                    <a:srgbClr val="008000"/>
                  </a:solidFill>
                  <a:latin typeface="Symbol" pitchFamily="18" charset="2"/>
                </a:rPr>
                <a:t>-</a:t>
              </a:r>
              <a:r>
                <a:rPr lang="en-US" sz="2000">
                  <a:solidFill>
                    <a:srgbClr val="008000"/>
                  </a:solidFill>
                </a:rPr>
                <a:t>8)</a:t>
              </a:r>
            </a:p>
          </p:txBody>
        </p:sp>
      </p:grpSp>
    </p:spTree>
    <p:extLst>
      <p:ext uri="{BB962C8B-B14F-4D97-AF65-F5344CB8AC3E}">
        <p14:creationId xmlns:p14="http://schemas.microsoft.com/office/powerpoint/2010/main" val="1794853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87"/>
                                        </p:tgtEl>
                                        <p:attrNameLst>
                                          <p:attrName>style.visibility</p:attrName>
                                        </p:attrNameLst>
                                      </p:cBhvr>
                                      <p:to>
                                        <p:strVal val="visible"/>
                                      </p:to>
                                    </p:set>
                                    <p:anim calcmode="lin" valueType="num">
                                      <p:cBhvr additive="base">
                                        <p:cTn id="7" dur="500" fill="hold"/>
                                        <p:tgtEl>
                                          <p:spTgt spid="147487"/>
                                        </p:tgtEl>
                                        <p:attrNameLst>
                                          <p:attrName>ppt_x</p:attrName>
                                        </p:attrNameLst>
                                      </p:cBhvr>
                                      <p:tavLst>
                                        <p:tav tm="0">
                                          <p:val>
                                            <p:strVal val="0-#ppt_w/2"/>
                                          </p:val>
                                        </p:tav>
                                        <p:tav tm="100000">
                                          <p:val>
                                            <p:strVal val="#ppt_x"/>
                                          </p:val>
                                        </p:tav>
                                      </p:tavLst>
                                    </p:anim>
                                    <p:anim calcmode="lin" valueType="num">
                                      <p:cBhvr additive="base">
                                        <p:cTn id="8" dur="500" fill="hold"/>
                                        <p:tgtEl>
                                          <p:spTgt spid="1474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7481"/>
                                        </p:tgtEl>
                                        <p:attrNameLst>
                                          <p:attrName>style.visibility</p:attrName>
                                        </p:attrNameLst>
                                      </p:cBhvr>
                                      <p:to>
                                        <p:strVal val="visible"/>
                                      </p:to>
                                    </p:set>
                                    <p:anim calcmode="lin" valueType="num">
                                      <p:cBhvr additive="base">
                                        <p:cTn id="23" dur="500" fill="hold"/>
                                        <p:tgtEl>
                                          <p:spTgt spid="147481"/>
                                        </p:tgtEl>
                                        <p:attrNameLst>
                                          <p:attrName>ppt_x</p:attrName>
                                        </p:attrNameLst>
                                      </p:cBhvr>
                                      <p:tavLst>
                                        <p:tav tm="0">
                                          <p:val>
                                            <p:strVal val="0-#ppt_w/2"/>
                                          </p:val>
                                        </p:tav>
                                        <p:tav tm="100000">
                                          <p:val>
                                            <p:strVal val="#ppt_x"/>
                                          </p:val>
                                        </p:tav>
                                      </p:tavLst>
                                    </p:anim>
                                    <p:anim calcmode="lin" valueType="num">
                                      <p:cBhvr additive="base">
                                        <p:cTn id="24" dur="500" fill="hold"/>
                                        <p:tgtEl>
                                          <p:spTgt spid="14748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47483"/>
                                        </p:tgtEl>
                                        <p:attrNameLst>
                                          <p:attrName>style.visibility</p:attrName>
                                        </p:attrNameLst>
                                      </p:cBhvr>
                                      <p:to>
                                        <p:strVal val="visible"/>
                                      </p:to>
                                    </p:set>
                                    <p:anim calcmode="lin" valueType="num">
                                      <p:cBhvr additive="base">
                                        <p:cTn id="28" dur="500" fill="hold"/>
                                        <p:tgtEl>
                                          <p:spTgt spid="147483"/>
                                        </p:tgtEl>
                                        <p:attrNameLst>
                                          <p:attrName>ppt_x</p:attrName>
                                        </p:attrNameLst>
                                      </p:cBhvr>
                                      <p:tavLst>
                                        <p:tav tm="0">
                                          <p:val>
                                            <p:strVal val="#ppt_x"/>
                                          </p:val>
                                        </p:tav>
                                        <p:tav tm="100000">
                                          <p:val>
                                            <p:strVal val="#ppt_x"/>
                                          </p:val>
                                        </p:tav>
                                      </p:tavLst>
                                    </p:anim>
                                    <p:anim calcmode="lin" valueType="num">
                                      <p:cBhvr additive="base">
                                        <p:cTn id="29" dur="500" fill="hold"/>
                                        <p:tgtEl>
                                          <p:spTgt spid="14748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7484"/>
                                        </p:tgtEl>
                                        <p:attrNameLst>
                                          <p:attrName>style.visibility</p:attrName>
                                        </p:attrNameLst>
                                      </p:cBhvr>
                                      <p:to>
                                        <p:strVal val="visible"/>
                                      </p:to>
                                    </p:set>
                                    <p:animEffect transition="in" filter="wipe(left)">
                                      <p:cBhvr>
                                        <p:cTn id="33" dur="500"/>
                                        <p:tgtEl>
                                          <p:spTgt spid="14748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147465">
                                            <p:txEl>
                                              <p:pRg st="0" end="0"/>
                                            </p:txEl>
                                          </p:spTgt>
                                        </p:tgtEl>
                                        <p:attrNameLst>
                                          <p:attrName>style.visibility</p:attrName>
                                        </p:attrNameLst>
                                      </p:cBhvr>
                                      <p:to>
                                        <p:strVal val="visible"/>
                                      </p:to>
                                    </p:set>
                                    <p:animEffect transition="in" filter="wipe(right)">
                                      <p:cBhvr>
                                        <p:cTn id="38" dur="2000"/>
                                        <p:tgtEl>
                                          <p:spTgt spid="147465">
                                            <p:txEl>
                                              <p:pRg st="0" end="0"/>
                                            </p:txEl>
                                          </p:spTgt>
                                        </p:tgtEl>
                                      </p:cBhvr>
                                    </p:animEffect>
                                  </p:childTnLst>
                                </p:cTn>
                              </p:par>
                            </p:childTnLst>
                          </p:cTn>
                        </p:par>
                        <p:par>
                          <p:cTn id="39" fill="hold" nodeType="afterGroup">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147475"/>
                                        </p:tgtEl>
                                        <p:attrNameLst>
                                          <p:attrName>style.visibility</p:attrName>
                                        </p:attrNameLst>
                                      </p:cBhvr>
                                      <p:to>
                                        <p:strVal val="visible"/>
                                      </p:to>
                                    </p:set>
                                    <p:animEffect transition="in" filter="wipe(right)">
                                      <p:cBhvr>
                                        <p:cTn id="42" dur="500"/>
                                        <p:tgtEl>
                                          <p:spTgt spid="147475"/>
                                        </p:tgtEl>
                                      </p:cBhvr>
                                    </p:animEffect>
                                  </p:childTnLst>
                                </p:cTn>
                              </p:par>
                            </p:childTnLst>
                          </p:cTn>
                        </p:par>
                        <p:par>
                          <p:cTn id="43" fill="hold" nodeType="afterGroup">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147476"/>
                                        </p:tgtEl>
                                        <p:attrNameLst>
                                          <p:attrName>style.visibility</p:attrName>
                                        </p:attrNameLst>
                                      </p:cBhvr>
                                      <p:to>
                                        <p:strVal val="visible"/>
                                      </p:to>
                                    </p:set>
                                    <p:animEffect transition="in" filter="wipe(down)">
                                      <p:cBhvr>
                                        <p:cTn id="46" dur="500"/>
                                        <p:tgtEl>
                                          <p:spTgt spid="147476"/>
                                        </p:tgtEl>
                                      </p:cBhvr>
                                    </p:animEffect>
                                  </p:childTnLst>
                                </p:cTn>
                              </p:par>
                              <p:par>
                                <p:cTn id="47" presetID="37"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900" decel="100000" fill="hold"/>
                                        <p:tgtEl>
                                          <p:spTgt spid="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7466"/>
                                        </p:tgtEl>
                                        <p:attrNameLst>
                                          <p:attrName>style.visibility</p:attrName>
                                        </p:attrNameLst>
                                      </p:cBhvr>
                                      <p:to>
                                        <p:strVal val="visible"/>
                                      </p:to>
                                    </p:set>
                                    <p:anim calcmode="lin" valueType="num">
                                      <p:cBhvr additive="base">
                                        <p:cTn id="57" dur="500" fill="hold"/>
                                        <p:tgtEl>
                                          <p:spTgt spid="147466"/>
                                        </p:tgtEl>
                                        <p:attrNameLst>
                                          <p:attrName>ppt_x</p:attrName>
                                        </p:attrNameLst>
                                      </p:cBhvr>
                                      <p:tavLst>
                                        <p:tav tm="0">
                                          <p:val>
                                            <p:strVal val="#ppt_x"/>
                                          </p:val>
                                        </p:tav>
                                        <p:tav tm="100000">
                                          <p:val>
                                            <p:strVal val="#ppt_x"/>
                                          </p:val>
                                        </p:tav>
                                      </p:tavLst>
                                    </p:anim>
                                    <p:anim calcmode="lin" valueType="num">
                                      <p:cBhvr additive="base">
                                        <p:cTn id="58" dur="500" fill="hold"/>
                                        <p:tgtEl>
                                          <p:spTgt spid="147466"/>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147504"/>
                                        </p:tgtEl>
                                        <p:attrNameLst>
                                          <p:attrName>style.visibility</p:attrName>
                                        </p:attrNameLst>
                                      </p:cBhvr>
                                      <p:to>
                                        <p:strVal val="visible"/>
                                      </p:to>
                                    </p:set>
                                    <p:anim calcmode="lin" valueType="num">
                                      <p:cBhvr additive="base">
                                        <p:cTn id="62" dur="500" fill="hold"/>
                                        <p:tgtEl>
                                          <p:spTgt spid="147504"/>
                                        </p:tgtEl>
                                        <p:attrNameLst>
                                          <p:attrName>ppt_x</p:attrName>
                                        </p:attrNameLst>
                                      </p:cBhvr>
                                      <p:tavLst>
                                        <p:tav tm="0">
                                          <p:val>
                                            <p:strVal val="#ppt_x"/>
                                          </p:val>
                                        </p:tav>
                                        <p:tav tm="100000">
                                          <p:val>
                                            <p:strVal val="#ppt_x"/>
                                          </p:val>
                                        </p:tav>
                                      </p:tavLst>
                                    </p:anim>
                                    <p:anim calcmode="lin" valueType="num">
                                      <p:cBhvr additive="base">
                                        <p:cTn id="63" dur="500" fill="hold"/>
                                        <p:tgtEl>
                                          <p:spTgt spid="147504"/>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47505"/>
                                        </p:tgtEl>
                                        <p:attrNameLst>
                                          <p:attrName>style.visibility</p:attrName>
                                        </p:attrNameLst>
                                      </p:cBhvr>
                                      <p:to>
                                        <p:strVal val="visible"/>
                                      </p:to>
                                    </p:set>
                                    <p:animEffect transition="in" filter="wipe(left)">
                                      <p:cBhvr>
                                        <p:cTn id="67" dur="500"/>
                                        <p:tgtEl>
                                          <p:spTgt spid="14750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147497">
                                            <p:txEl>
                                              <p:pRg st="0" end="0"/>
                                            </p:txEl>
                                          </p:spTgt>
                                        </p:tgtEl>
                                        <p:attrNameLst>
                                          <p:attrName>style.visibility</p:attrName>
                                        </p:attrNameLst>
                                      </p:cBhvr>
                                      <p:to>
                                        <p:strVal val="visible"/>
                                      </p:to>
                                    </p:set>
                                    <p:animEffect transition="in" filter="wipe(right)">
                                      <p:cBhvr>
                                        <p:cTn id="72" dur="2000"/>
                                        <p:tgtEl>
                                          <p:spTgt spid="147497">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7498"/>
                                        </p:tgtEl>
                                        <p:attrNameLst>
                                          <p:attrName>style.visibility</p:attrName>
                                        </p:attrNameLst>
                                      </p:cBhvr>
                                      <p:to>
                                        <p:strVal val="visible"/>
                                      </p:to>
                                    </p:set>
                                    <p:anim calcmode="lin" valueType="num">
                                      <p:cBhvr additive="base">
                                        <p:cTn id="77" dur="500" fill="hold"/>
                                        <p:tgtEl>
                                          <p:spTgt spid="147498"/>
                                        </p:tgtEl>
                                        <p:attrNameLst>
                                          <p:attrName>ppt_x</p:attrName>
                                        </p:attrNameLst>
                                      </p:cBhvr>
                                      <p:tavLst>
                                        <p:tav tm="0">
                                          <p:val>
                                            <p:strVal val="#ppt_x"/>
                                          </p:val>
                                        </p:tav>
                                        <p:tav tm="100000">
                                          <p:val>
                                            <p:strVal val="#ppt_x"/>
                                          </p:val>
                                        </p:tav>
                                      </p:tavLst>
                                    </p:anim>
                                    <p:anim calcmode="lin" valueType="num">
                                      <p:cBhvr additive="base">
                                        <p:cTn id="78" dur="500" fill="hold"/>
                                        <p:tgtEl>
                                          <p:spTgt spid="147498"/>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500"/>
                            </p:stCondLst>
                            <p:childTnLst>
                              <p:par>
                                <p:cTn id="80" presetID="2" presetClass="entr" presetSubtype="4" fill="hold" grpId="0" nodeType="afterEffect">
                                  <p:stCondLst>
                                    <p:cond delay="0"/>
                                  </p:stCondLst>
                                  <p:childTnLst>
                                    <p:set>
                                      <p:cBhvr>
                                        <p:cTn id="81" dur="1" fill="hold">
                                          <p:stCondLst>
                                            <p:cond delay="0"/>
                                          </p:stCondLst>
                                        </p:cTn>
                                        <p:tgtEl>
                                          <p:spTgt spid="147513"/>
                                        </p:tgtEl>
                                        <p:attrNameLst>
                                          <p:attrName>style.visibility</p:attrName>
                                        </p:attrNameLst>
                                      </p:cBhvr>
                                      <p:to>
                                        <p:strVal val="visible"/>
                                      </p:to>
                                    </p:set>
                                    <p:anim calcmode="lin" valueType="num">
                                      <p:cBhvr additive="base">
                                        <p:cTn id="82" dur="500" fill="hold"/>
                                        <p:tgtEl>
                                          <p:spTgt spid="147513"/>
                                        </p:tgtEl>
                                        <p:attrNameLst>
                                          <p:attrName>ppt_x</p:attrName>
                                        </p:attrNameLst>
                                      </p:cBhvr>
                                      <p:tavLst>
                                        <p:tav tm="0">
                                          <p:val>
                                            <p:strVal val="#ppt_x"/>
                                          </p:val>
                                        </p:tav>
                                        <p:tav tm="100000">
                                          <p:val>
                                            <p:strVal val="#ppt_x"/>
                                          </p:val>
                                        </p:tav>
                                      </p:tavLst>
                                    </p:anim>
                                    <p:anim calcmode="lin" valueType="num">
                                      <p:cBhvr additive="base">
                                        <p:cTn id="83" dur="500" fill="hold"/>
                                        <p:tgtEl>
                                          <p:spTgt spid="147513"/>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147514"/>
                                        </p:tgtEl>
                                        <p:attrNameLst>
                                          <p:attrName>style.visibility</p:attrName>
                                        </p:attrNameLst>
                                      </p:cBhvr>
                                      <p:to>
                                        <p:strVal val="visible"/>
                                      </p:to>
                                    </p:set>
                                    <p:animEffect transition="in" filter="wipe(left)">
                                      <p:cBhvr>
                                        <p:cTn id="87" dur="500"/>
                                        <p:tgtEl>
                                          <p:spTgt spid="14751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nodeType="clickEffect">
                                  <p:stCondLst>
                                    <p:cond delay="0"/>
                                  </p:stCondLst>
                                  <p:childTnLst>
                                    <p:set>
                                      <p:cBhvr>
                                        <p:cTn id="91" dur="1" fill="hold">
                                          <p:stCondLst>
                                            <p:cond delay="0"/>
                                          </p:stCondLst>
                                        </p:cTn>
                                        <p:tgtEl>
                                          <p:spTgt spid="147506">
                                            <p:txEl>
                                              <p:pRg st="0" end="0"/>
                                            </p:txEl>
                                          </p:spTgt>
                                        </p:tgtEl>
                                        <p:attrNameLst>
                                          <p:attrName>style.visibility</p:attrName>
                                        </p:attrNameLst>
                                      </p:cBhvr>
                                      <p:to>
                                        <p:strVal val="visible"/>
                                      </p:to>
                                    </p:set>
                                    <p:animEffect transition="in" filter="wipe(right)">
                                      <p:cBhvr>
                                        <p:cTn id="92" dur="2000"/>
                                        <p:tgtEl>
                                          <p:spTgt spid="147506">
                                            <p:txEl>
                                              <p:pRg st="0" end="0"/>
                                            </p:txEl>
                                          </p:spTgt>
                                        </p:tgtEl>
                                      </p:cBhvr>
                                    </p:animEffect>
                                  </p:childTnLst>
                                </p:cTn>
                              </p:par>
                            </p:childTnLst>
                          </p:cTn>
                        </p:par>
                        <p:par>
                          <p:cTn id="93" fill="hold" nodeType="afterGroup">
                            <p:stCondLst>
                              <p:cond delay="2000"/>
                            </p:stCondLst>
                            <p:childTnLst>
                              <p:par>
                                <p:cTn id="94" presetID="22" presetClass="entr" presetSubtype="2" fill="hold" grpId="0" nodeType="afterEffect">
                                  <p:stCondLst>
                                    <p:cond delay="0"/>
                                  </p:stCondLst>
                                  <p:childTnLst>
                                    <p:set>
                                      <p:cBhvr>
                                        <p:cTn id="95" dur="1" fill="hold">
                                          <p:stCondLst>
                                            <p:cond delay="0"/>
                                          </p:stCondLst>
                                        </p:cTn>
                                        <p:tgtEl>
                                          <p:spTgt spid="147508"/>
                                        </p:tgtEl>
                                        <p:attrNameLst>
                                          <p:attrName>style.visibility</p:attrName>
                                        </p:attrNameLst>
                                      </p:cBhvr>
                                      <p:to>
                                        <p:strVal val="visible"/>
                                      </p:to>
                                    </p:set>
                                    <p:animEffect transition="in" filter="wipe(right)">
                                      <p:cBhvr>
                                        <p:cTn id="96" dur="500"/>
                                        <p:tgtEl>
                                          <p:spTgt spid="147508"/>
                                        </p:tgtEl>
                                      </p:cBhvr>
                                    </p:animEffect>
                                  </p:childTnLst>
                                </p:cTn>
                              </p:par>
                            </p:childTnLst>
                          </p:cTn>
                        </p:par>
                        <p:par>
                          <p:cTn id="97" fill="hold" nodeType="afterGroup">
                            <p:stCondLst>
                              <p:cond delay="2500"/>
                            </p:stCondLst>
                            <p:childTnLst>
                              <p:par>
                                <p:cTn id="98" presetID="22" presetClass="entr" presetSubtype="4" fill="hold" grpId="0" nodeType="afterEffect">
                                  <p:stCondLst>
                                    <p:cond delay="0"/>
                                  </p:stCondLst>
                                  <p:childTnLst>
                                    <p:set>
                                      <p:cBhvr>
                                        <p:cTn id="99" dur="1" fill="hold">
                                          <p:stCondLst>
                                            <p:cond delay="0"/>
                                          </p:stCondLst>
                                        </p:cTn>
                                        <p:tgtEl>
                                          <p:spTgt spid="147509"/>
                                        </p:tgtEl>
                                        <p:attrNameLst>
                                          <p:attrName>style.visibility</p:attrName>
                                        </p:attrNameLst>
                                      </p:cBhvr>
                                      <p:to>
                                        <p:strVal val="visible"/>
                                      </p:to>
                                    </p:set>
                                    <p:animEffect transition="in" filter="wipe(down)">
                                      <p:cBhvr>
                                        <p:cTn id="100" dur="500"/>
                                        <p:tgtEl>
                                          <p:spTgt spid="147509"/>
                                        </p:tgtEl>
                                      </p:cBhvr>
                                    </p:animEffect>
                                  </p:childTnLst>
                                </p:cTn>
                              </p:par>
                              <p:par>
                                <p:cTn id="101" presetID="37" presetClass="entr" presetSubtype="0" fill="hold"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1000"/>
                                        <p:tgtEl>
                                          <p:spTgt spid="4"/>
                                        </p:tgtEl>
                                      </p:cBhvr>
                                    </p:animEffect>
                                    <p:anim calcmode="lin" valueType="num">
                                      <p:cBhvr>
                                        <p:cTn id="104" dur="1000" fill="hold"/>
                                        <p:tgtEl>
                                          <p:spTgt spid="4"/>
                                        </p:tgtEl>
                                        <p:attrNameLst>
                                          <p:attrName>ppt_x</p:attrName>
                                        </p:attrNameLst>
                                      </p:cBhvr>
                                      <p:tavLst>
                                        <p:tav tm="0">
                                          <p:val>
                                            <p:strVal val="#ppt_x"/>
                                          </p:val>
                                        </p:tav>
                                        <p:tav tm="100000">
                                          <p:val>
                                            <p:strVal val="#ppt_x"/>
                                          </p:val>
                                        </p:tav>
                                      </p:tavLst>
                                    </p:anim>
                                    <p:anim calcmode="lin" valueType="num">
                                      <p:cBhvr>
                                        <p:cTn id="105" dur="900" decel="100000" fill="hold"/>
                                        <p:tgtEl>
                                          <p:spTgt spid="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47507"/>
                                        </p:tgtEl>
                                        <p:attrNameLst>
                                          <p:attrName>style.visibility</p:attrName>
                                        </p:attrNameLst>
                                      </p:cBhvr>
                                      <p:to>
                                        <p:strVal val="visible"/>
                                      </p:to>
                                    </p:set>
                                    <p:anim calcmode="lin" valueType="num">
                                      <p:cBhvr additive="base">
                                        <p:cTn id="111" dur="500" fill="hold"/>
                                        <p:tgtEl>
                                          <p:spTgt spid="147507"/>
                                        </p:tgtEl>
                                        <p:attrNameLst>
                                          <p:attrName>ppt_x</p:attrName>
                                        </p:attrNameLst>
                                      </p:cBhvr>
                                      <p:tavLst>
                                        <p:tav tm="0">
                                          <p:val>
                                            <p:strVal val="#ppt_x"/>
                                          </p:val>
                                        </p:tav>
                                        <p:tav tm="100000">
                                          <p:val>
                                            <p:strVal val="#ppt_x"/>
                                          </p:val>
                                        </p:tav>
                                      </p:tavLst>
                                    </p:anim>
                                    <p:anim calcmode="lin" valueType="num">
                                      <p:cBhvr additive="base">
                                        <p:cTn id="112" dur="500" fill="hold"/>
                                        <p:tgtEl>
                                          <p:spTgt spid="147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6" grpId="0"/>
      <p:bldP spid="147475" grpId="0"/>
      <p:bldP spid="147476" grpId="0" animBg="1"/>
      <p:bldP spid="147481" grpId="0"/>
      <p:bldP spid="147483" grpId="0"/>
      <p:bldP spid="147484" grpId="0" animBg="1"/>
      <p:bldP spid="147487" grpId="0"/>
      <p:bldP spid="147498" grpId="0"/>
      <p:bldP spid="147504" grpId="0"/>
      <p:bldP spid="147505" grpId="0" animBg="1"/>
      <p:bldP spid="147507" grpId="0"/>
      <p:bldP spid="147508" grpId="0"/>
      <p:bldP spid="147509" grpId="0" animBg="1"/>
      <p:bldP spid="147513" grpId="0"/>
      <p:bldP spid="1475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53"/>
          <p:cNvSpPr>
            <a:spLocks noChangeArrowheads="1"/>
          </p:cNvSpPr>
          <p:nvPr/>
        </p:nvSpPr>
        <p:spPr bwMode="auto">
          <a:xfrm>
            <a:off x="5943600" y="914400"/>
            <a:ext cx="2819400" cy="5257800"/>
          </a:xfrm>
          <a:prstGeom prst="rect">
            <a:avLst/>
          </a:prstGeom>
          <a:solidFill>
            <a:srgbClr val="EAEAEA"/>
          </a:solidFill>
          <a:ln w="9525">
            <a:solidFill>
              <a:schemeClr val="tx1"/>
            </a:solidFill>
            <a:miter lim="800000"/>
            <a:headEnd/>
            <a:tailEnd/>
          </a:ln>
        </p:spPr>
        <p:txBody>
          <a:bodyPr wrap="none" anchor="ctr"/>
          <a:lstStyle/>
          <a:p>
            <a:endParaRPr lang="en-US"/>
          </a:p>
        </p:txBody>
      </p:sp>
      <p:pic>
        <p:nvPicPr>
          <p:cNvPr id="23555"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9507"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3557" name="Rectangle 4"/>
          <p:cNvSpPr>
            <a:spLocks noChangeArrowheads="1"/>
          </p:cNvSpPr>
          <p:nvPr/>
        </p:nvSpPr>
        <p:spPr bwMode="auto">
          <a:xfrm>
            <a:off x="914400" y="1143000"/>
            <a:ext cx="299243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Hexadecimal Numbers</a:t>
            </a:r>
          </a:p>
        </p:txBody>
      </p:sp>
      <p:sp>
        <p:nvSpPr>
          <p:cNvPr id="23558" name="Text Box 5"/>
          <p:cNvSpPr txBox="1">
            <a:spLocks noChangeArrowheads="1"/>
          </p:cNvSpPr>
          <p:nvPr/>
        </p:nvSpPr>
        <p:spPr bwMode="auto">
          <a:xfrm>
            <a:off x="838200" y="16764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Hexadecimal uses sixteen characters to represent numbers: the numbers 0 through 9 and the alphabetic characters A through F. </a:t>
            </a:r>
          </a:p>
        </p:txBody>
      </p:sp>
      <p:sp>
        <p:nvSpPr>
          <p:cNvPr id="23559" name="Text Box 47"/>
          <p:cNvSpPr txBox="1">
            <a:spLocks noChangeArrowheads="1"/>
          </p:cNvSpPr>
          <p:nvPr/>
        </p:nvSpPr>
        <p:spPr bwMode="auto">
          <a:xfrm>
            <a:off x="62484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0 1 2 3 4 5 6 7 8 9 10 11 12 13 1415</a:t>
            </a:r>
          </a:p>
        </p:txBody>
      </p:sp>
      <p:sp>
        <p:nvSpPr>
          <p:cNvPr id="23560" name="Text Box 48"/>
          <p:cNvSpPr txBox="1">
            <a:spLocks noChangeArrowheads="1"/>
          </p:cNvSpPr>
          <p:nvPr/>
        </p:nvSpPr>
        <p:spPr bwMode="auto">
          <a:xfrm>
            <a:off x="72390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0 1 2 3 4 5 6 7 8 9 A B C D E F</a:t>
            </a:r>
          </a:p>
        </p:txBody>
      </p:sp>
      <p:sp>
        <p:nvSpPr>
          <p:cNvPr id="23561" name="Text Box 49"/>
          <p:cNvSpPr txBox="1">
            <a:spLocks noChangeArrowheads="1"/>
          </p:cNvSpPr>
          <p:nvPr/>
        </p:nvSpPr>
        <p:spPr bwMode="auto">
          <a:xfrm>
            <a:off x="8001000" y="1203325"/>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rPr>
              <a:t>0000 0001 0010 0011 0100 0101 0110 0111 1000 1001 1010 1011 1100 1101 1110 1111</a:t>
            </a:r>
          </a:p>
        </p:txBody>
      </p:sp>
      <p:sp>
        <p:nvSpPr>
          <p:cNvPr id="23562" name="Text Box 50"/>
          <p:cNvSpPr txBox="1">
            <a:spLocks noChangeArrowheads="1"/>
          </p:cNvSpPr>
          <p:nvPr/>
        </p:nvSpPr>
        <p:spPr bwMode="auto">
          <a:xfrm>
            <a:off x="59436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Decimal</a:t>
            </a:r>
          </a:p>
        </p:txBody>
      </p:sp>
      <p:sp>
        <p:nvSpPr>
          <p:cNvPr id="23563" name="Text Box 51"/>
          <p:cNvSpPr txBox="1">
            <a:spLocks noChangeArrowheads="1"/>
          </p:cNvSpPr>
          <p:nvPr/>
        </p:nvSpPr>
        <p:spPr bwMode="auto">
          <a:xfrm>
            <a:off x="67818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008000"/>
                </a:solidFill>
              </a:rPr>
              <a:t>Hexadecimal</a:t>
            </a:r>
          </a:p>
        </p:txBody>
      </p:sp>
      <p:sp>
        <p:nvSpPr>
          <p:cNvPr id="23564" name="Text Box 52"/>
          <p:cNvSpPr txBox="1">
            <a:spLocks noChangeArrowheads="1"/>
          </p:cNvSpPr>
          <p:nvPr/>
        </p:nvSpPr>
        <p:spPr bwMode="auto">
          <a:xfrm>
            <a:off x="8001000" y="914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chemeClr val="tx2"/>
                </a:solidFill>
              </a:rPr>
              <a:t>Binary</a:t>
            </a:r>
          </a:p>
        </p:txBody>
      </p:sp>
      <p:sp>
        <p:nvSpPr>
          <p:cNvPr id="23565" name="Line 54"/>
          <p:cNvSpPr>
            <a:spLocks noChangeShapeType="1"/>
          </p:cNvSpPr>
          <p:nvPr/>
        </p:nvSpPr>
        <p:spPr bwMode="auto">
          <a:xfrm>
            <a:off x="5943600" y="1219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55"/>
          <p:cNvSpPr>
            <a:spLocks noChangeShapeType="1"/>
          </p:cNvSpPr>
          <p:nvPr/>
        </p:nvSpPr>
        <p:spPr bwMode="auto">
          <a:xfrm>
            <a:off x="67818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56"/>
          <p:cNvSpPr>
            <a:spLocks noChangeShapeType="1"/>
          </p:cNvSpPr>
          <p:nvPr/>
        </p:nvSpPr>
        <p:spPr bwMode="auto">
          <a:xfrm>
            <a:off x="80010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Text Box 57"/>
          <p:cNvSpPr txBox="1">
            <a:spLocks noChangeArrowheads="1"/>
          </p:cNvSpPr>
          <p:nvPr/>
        </p:nvSpPr>
        <p:spPr bwMode="auto">
          <a:xfrm>
            <a:off x="838200" y="32004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Large binary number can easily be converted to hexadecimal by grouping bits 4 at a time and writing the equivalent hexadecimal character.  </a:t>
            </a:r>
          </a:p>
        </p:txBody>
      </p:sp>
      <p:sp>
        <p:nvSpPr>
          <p:cNvPr id="149563" name="Text Box 59"/>
          <p:cNvSpPr txBox="1">
            <a:spLocks noChangeArrowheads="1"/>
          </p:cNvSpPr>
          <p:nvPr/>
        </p:nvSpPr>
        <p:spPr bwMode="auto">
          <a:xfrm>
            <a:off x="1905000" y="4800600"/>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Express 1001 0110 0000 1110</a:t>
            </a:r>
            <a:r>
              <a:rPr lang="en-US" sz="2000" baseline="-25000"/>
              <a:t>2</a:t>
            </a:r>
            <a:r>
              <a:rPr lang="en-US" sz="2000"/>
              <a:t> in hexadecimal:</a:t>
            </a:r>
          </a:p>
        </p:txBody>
      </p:sp>
      <p:sp>
        <p:nvSpPr>
          <p:cNvPr id="149564" name="WordArt 60"/>
          <p:cNvSpPr>
            <a:spLocks noChangeArrowheads="1" noChangeShapeType="1" noTextEdit="1"/>
          </p:cNvSpPr>
          <p:nvPr/>
        </p:nvSpPr>
        <p:spPr bwMode="auto">
          <a:xfrm>
            <a:off x="609600" y="4860925"/>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Example</a:t>
            </a:r>
          </a:p>
        </p:txBody>
      </p:sp>
      <p:sp>
        <p:nvSpPr>
          <p:cNvPr id="149565" name="WordArt 61"/>
          <p:cNvSpPr>
            <a:spLocks noChangeArrowheads="1" noChangeShapeType="1" noTextEdit="1"/>
          </p:cNvSpPr>
          <p:nvPr/>
        </p:nvSpPr>
        <p:spPr bwMode="auto">
          <a:xfrm>
            <a:off x="609600" y="5454650"/>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Solution</a:t>
            </a:r>
          </a:p>
        </p:txBody>
      </p:sp>
      <p:sp>
        <p:nvSpPr>
          <p:cNvPr id="149566" name="Text Box 62"/>
          <p:cNvSpPr txBox="1">
            <a:spLocks noChangeArrowheads="1"/>
          </p:cNvSpPr>
          <p:nvPr/>
        </p:nvSpPr>
        <p:spPr bwMode="auto">
          <a:xfrm>
            <a:off x="1905000" y="5486400"/>
            <a:ext cx="396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
              </a:spcBef>
            </a:pPr>
            <a:r>
              <a:rPr lang="en-US" sz="2000"/>
              <a:t>Group the binary number by 4-bits starting from the right. Thus, </a:t>
            </a:r>
            <a:r>
              <a:rPr lang="en-US" sz="2000">
                <a:solidFill>
                  <a:srgbClr val="FF0000"/>
                </a:solidFill>
              </a:rPr>
              <a:t>960E</a:t>
            </a:r>
          </a:p>
        </p:txBody>
      </p:sp>
    </p:spTree>
    <p:extLst>
      <p:ext uri="{BB962C8B-B14F-4D97-AF65-F5344CB8AC3E}">
        <p14:creationId xmlns:p14="http://schemas.microsoft.com/office/powerpoint/2010/main" val="1089188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64"/>
                                        </p:tgtEl>
                                        <p:attrNameLst>
                                          <p:attrName>style.visibility</p:attrName>
                                        </p:attrNameLst>
                                      </p:cBhvr>
                                      <p:to>
                                        <p:strVal val="visible"/>
                                      </p:to>
                                    </p:set>
                                    <p:anim calcmode="lin" valueType="num">
                                      <p:cBhvr additive="base">
                                        <p:cTn id="7" dur="500" fill="hold"/>
                                        <p:tgtEl>
                                          <p:spTgt spid="149564"/>
                                        </p:tgtEl>
                                        <p:attrNameLst>
                                          <p:attrName>ppt_x</p:attrName>
                                        </p:attrNameLst>
                                      </p:cBhvr>
                                      <p:tavLst>
                                        <p:tav tm="0">
                                          <p:val>
                                            <p:strVal val="0-#ppt_w/2"/>
                                          </p:val>
                                        </p:tav>
                                        <p:tav tm="100000">
                                          <p:val>
                                            <p:strVal val="#ppt_x"/>
                                          </p:val>
                                        </p:tav>
                                      </p:tavLst>
                                    </p:anim>
                                    <p:anim calcmode="lin" valueType="num">
                                      <p:cBhvr additive="base">
                                        <p:cTn id="8" dur="500" fill="hold"/>
                                        <p:tgtEl>
                                          <p:spTgt spid="14956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9563"/>
                                        </p:tgtEl>
                                        <p:attrNameLst>
                                          <p:attrName>style.visibility</p:attrName>
                                        </p:attrNameLst>
                                      </p:cBhvr>
                                      <p:to>
                                        <p:strVal val="visible"/>
                                      </p:to>
                                    </p:set>
                                    <p:anim calcmode="lin" valueType="num">
                                      <p:cBhvr additive="base">
                                        <p:cTn id="11" dur="500" fill="hold"/>
                                        <p:tgtEl>
                                          <p:spTgt spid="149563"/>
                                        </p:tgtEl>
                                        <p:attrNameLst>
                                          <p:attrName>ppt_x</p:attrName>
                                        </p:attrNameLst>
                                      </p:cBhvr>
                                      <p:tavLst>
                                        <p:tav tm="0">
                                          <p:val>
                                            <p:strVal val="1+#ppt_w/2"/>
                                          </p:val>
                                        </p:tav>
                                        <p:tav tm="100000">
                                          <p:val>
                                            <p:strVal val="#ppt_x"/>
                                          </p:val>
                                        </p:tav>
                                      </p:tavLst>
                                    </p:anim>
                                    <p:anim calcmode="lin" valueType="num">
                                      <p:cBhvr additive="base">
                                        <p:cTn id="12" dur="500" fill="hold"/>
                                        <p:tgtEl>
                                          <p:spTgt spid="14956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65"/>
                                        </p:tgtEl>
                                        <p:attrNameLst>
                                          <p:attrName>style.visibility</p:attrName>
                                        </p:attrNameLst>
                                      </p:cBhvr>
                                      <p:to>
                                        <p:strVal val="visible"/>
                                      </p:to>
                                    </p:set>
                                    <p:animEffect transition="in" filter="dissolve">
                                      <p:cBhvr>
                                        <p:cTn id="17" dur="500"/>
                                        <p:tgtEl>
                                          <p:spTgt spid="149565"/>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49566"/>
                                        </p:tgtEl>
                                        <p:attrNameLst>
                                          <p:attrName>style.visibility</p:attrName>
                                        </p:attrNameLst>
                                      </p:cBhvr>
                                      <p:to>
                                        <p:strVal val="visible"/>
                                      </p:to>
                                    </p:set>
                                    <p:anim calcmode="lin" valueType="num">
                                      <p:cBhvr additive="base">
                                        <p:cTn id="20" dur="500" fill="hold"/>
                                        <p:tgtEl>
                                          <p:spTgt spid="149566"/>
                                        </p:tgtEl>
                                        <p:attrNameLst>
                                          <p:attrName>ppt_x</p:attrName>
                                        </p:attrNameLst>
                                      </p:cBhvr>
                                      <p:tavLst>
                                        <p:tav tm="0">
                                          <p:val>
                                            <p:strVal val="1+#ppt_w/2"/>
                                          </p:val>
                                        </p:tav>
                                        <p:tav tm="100000">
                                          <p:val>
                                            <p:strVal val="#ppt_x"/>
                                          </p:val>
                                        </p:tav>
                                      </p:tavLst>
                                    </p:anim>
                                    <p:anim calcmode="lin" valueType="num">
                                      <p:cBhvr additive="base">
                                        <p:cTn id="21" dur="500" fill="hold"/>
                                        <p:tgtEl>
                                          <p:spTgt spid="149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63" grpId="0"/>
      <p:bldP spid="149564" grpId="0" animBg="1"/>
      <p:bldP spid="149565" grpId="0" animBg="1"/>
      <p:bldP spid="14956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1555" name="Text Box 3"/>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4580" name="Rectangle 4"/>
          <p:cNvSpPr>
            <a:spLocks noChangeArrowheads="1"/>
          </p:cNvSpPr>
          <p:nvPr/>
        </p:nvSpPr>
        <p:spPr bwMode="auto">
          <a:xfrm>
            <a:off x="914400" y="1143000"/>
            <a:ext cx="299243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Hexadecimal Numbers</a:t>
            </a:r>
          </a:p>
        </p:txBody>
      </p:sp>
      <p:sp>
        <p:nvSpPr>
          <p:cNvPr id="24581" name="Text Box 6"/>
          <p:cNvSpPr txBox="1">
            <a:spLocks noChangeArrowheads="1"/>
          </p:cNvSpPr>
          <p:nvPr/>
        </p:nvSpPr>
        <p:spPr bwMode="auto">
          <a:xfrm>
            <a:off x="914400" y="32766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24582" name="Text Box 13"/>
          <p:cNvSpPr txBox="1">
            <a:spLocks noChangeArrowheads="1"/>
          </p:cNvSpPr>
          <p:nvPr/>
        </p:nvSpPr>
        <p:spPr bwMode="auto">
          <a:xfrm>
            <a:off x="838200" y="1752600"/>
            <a:ext cx="4953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Hexadecimal is a weighted number system.  The column weights are powers of 16, which increase from right to left.</a:t>
            </a:r>
          </a:p>
        </p:txBody>
      </p:sp>
      <p:sp>
        <p:nvSpPr>
          <p:cNvPr id="151566" name="Rectangle 14"/>
          <p:cNvSpPr>
            <a:spLocks noChangeArrowheads="1"/>
          </p:cNvSpPr>
          <p:nvPr/>
        </p:nvSpPr>
        <p:spPr bwMode="auto">
          <a:xfrm>
            <a:off x="1447800" y="3352800"/>
            <a:ext cx="4114800" cy="669925"/>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a:p>
        </p:txBody>
      </p:sp>
      <p:sp>
        <p:nvSpPr>
          <p:cNvPr id="151567" name="Text Box 15"/>
          <p:cNvSpPr txBox="1">
            <a:spLocks noChangeArrowheads="1"/>
          </p:cNvSpPr>
          <p:nvPr/>
        </p:nvSpPr>
        <p:spPr bwMode="auto">
          <a:xfrm>
            <a:off x="5105400" y="3413125"/>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t>.</a:t>
            </a:r>
          </a:p>
        </p:txBody>
      </p:sp>
      <p:sp>
        <p:nvSpPr>
          <p:cNvPr id="151568" name="Text Box 16"/>
          <p:cNvSpPr txBox="1">
            <a:spLocks noChangeArrowheads="1"/>
          </p:cNvSpPr>
          <p:nvPr/>
        </p:nvSpPr>
        <p:spPr bwMode="auto">
          <a:xfrm>
            <a:off x="2133600" y="53340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t>1       A      2    F</a:t>
            </a:r>
            <a:r>
              <a:rPr lang="en-US" sz="2000" baseline="-25000"/>
              <a:t>16</a:t>
            </a:r>
            <a:r>
              <a:rPr lang="en-US" sz="2000"/>
              <a:t> </a:t>
            </a:r>
          </a:p>
        </p:txBody>
      </p:sp>
      <p:sp>
        <p:nvSpPr>
          <p:cNvPr id="151569" name="Text Box 17"/>
          <p:cNvSpPr txBox="1">
            <a:spLocks noChangeArrowheads="1"/>
          </p:cNvSpPr>
          <p:nvPr/>
        </p:nvSpPr>
        <p:spPr bwMode="auto">
          <a:xfrm>
            <a:off x="5029200" y="5715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6703</a:t>
            </a:r>
            <a:r>
              <a:rPr lang="en-US" sz="2000" baseline="-25000">
                <a:solidFill>
                  <a:srgbClr val="FF0000"/>
                </a:solidFill>
              </a:rPr>
              <a:t>10</a:t>
            </a:r>
            <a:endParaRPr lang="en-US" sz="2000">
              <a:solidFill>
                <a:srgbClr val="FF0000"/>
              </a:solidFill>
            </a:endParaRPr>
          </a:p>
        </p:txBody>
      </p:sp>
      <p:sp>
        <p:nvSpPr>
          <p:cNvPr id="151570" name="Text Box 18"/>
          <p:cNvSpPr txBox="1">
            <a:spLocks noChangeArrowheads="1"/>
          </p:cNvSpPr>
          <p:nvPr/>
        </p:nvSpPr>
        <p:spPr bwMode="auto">
          <a:xfrm>
            <a:off x="1524000" y="3489325"/>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t>Column weights</a:t>
            </a:r>
          </a:p>
        </p:txBody>
      </p:sp>
      <p:sp>
        <p:nvSpPr>
          <p:cNvPr id="151572" name="Text Box 20"/>
          <p:cNvSpPr txBox="1">
            <a:spLocks noChangeArrowheads="1"/>
          </p:cNvSpPr>
          <p:nvPr/>
        </p:nvSpPr>
        <p:spPr bwMode="auto">
          <a:xfrm>
            <a:off x="3581400" y="341312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16</a:t>
            </a:r>
            <a:r>
              <a:rPr lang="en-US" sz="1800" baseline="30000"/>
              <a:t>3</a:t>
            </a:r>
            <a:r>
              <a:rPr lang="en-US" sz="1800"/>
              <a:t>  16</a:t>
            </a:r>
            <a:r>
              <a:rPr lang="en-US" sz="1800" baseline="30000"/>
              <a:t>2</a:t>
            </a:r>
            <a:r>
              <a:rPr lang="en-US" sz="1800"/>
              <a:t>  16</a:t>
            </a:r>
            <a:r>
              <a:rPr lang="en-US" sz="1800" baseline="30000"/>
              <a:t>1</a:t>
            </a:r>
            <a:r>
              <a:rPr lang="en-US" sz="1800"/>
              <a:t>  16</a:t>
            </a:r>
            <a:r>
              <a:rPr lang="en-US" sz="1800" baseline="30000"/>
              <a:t>0</a:t>
            </a:r>
            <a:r>
              <a:rPr lang="en-US" sz="1800"/>
              <a:t> </a:t>
            </a:r>
          </a:p>
        </p:txBody>
      </p:sp>
      <p:sp>
        <p:nvSpPr>
          <p:cNvPr id="151573" name="Text Box 21"/>
          <p:cNvSpPr txBox="1">
            <a:spLocks noChangeArrowheads="1"/>
          </p:cNvSpPr>
          <p:nvPr/>
        </p:nvSpPr>
        <p:spPr bwMode="auto">
          <a:xfrm>
            <a:off x="3429000" y="36417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4096  256   16   1</a:t>
            </a:r>
          </a:p>
        </p:txBody>
      </p:sp>
      <p:sp>
        <p:nvSpPr>
          <p:cNvPr id="151574" name="Text Box 22"/>
          <p:cNvSpPr txBox="1">
            <a:spLocks noChangeArrowheads="1"/>
          </p:cNvSpPr>
          <p:nvPr/>
        </p:nvSpPr>
        <p:spPr bwMode="auto">
          <a:xfrm>
            <a:off x="5105400" y="3641725"/>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t>.</a:t>
            </a:r>
          </a:p>
        </p:txBody>
      </p:sp>
      <p:sp>
        <p:nvSpPr>
          <p:cNvPr id="151575" name="Text Box 23"/>
          <p:cNvSpPr txBox="1">
            <a:spLocks noChangeArrowheads="1"/>
          </p:cNvSpPr>
          <p:nvPr/>
        </p:nvSpPr>
        <p:spPr bwMode="auto">
          <a:xfrm>
            <a:off x="3200400" y="3305175"/>
            <a:ext cx="30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t>{</a:t>
            </a:r>
          </a:p>
        </p:txBody>
      </p:sp>
      <p:sp>
        <p:nvSpPr>
          <p:cNvPr id="151577" name="Text Box 25"/>
          <p:cNvSpPr txBox="1">
            <a:spLocks noChangeArrowheads="1"/>
          </p:cNvSpPr>
          <p:nvPr/>
        </p:nvSpPr>
        <p:spPr bwMode="auto">
          <a:xfrm>
            <a:off x="1981200" y="420687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Express 1A2F</a:t>
            </a:r>
            <a:r>
              <a:rPr lang="en-US" sz="2000" baseline="-25000"/>
              <a:t>16</a:t>
            </a:r>
            <a:r>
              <a:rPr lang="en-US" sz="2000"/>
              <a:t> in decimal.</a:t>
            </a:r>
          </a:p>
        </p:txBody>
      </p:sp>
      <p:sp>
        <p:nvSpPr>
          <p:cNvPr id="151578" name="WordArt 26"/>
          <p:cNvSpPr>
            <a:spLocks noChangeArrowheads="1" noChangeShapeType="1" noTextEdit="1"/>
          </p:cNvSpPr>
          <p:nvPr/>
        </p:nvSpPr>
        <p:spPr bwMode="auto">
          <a:xfrm>
            <a:off x="685800" y="4191000"/>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Example</a:t>
            </a:r>
          </a:p>
        </p:txBody>
      </p:sp>
      <p:sp>
        <p:nvSpPr>
          <p:cNvPr id="151579" name="WordArt 27"/>
          <p:cNvSpPr>
            <a:spLocks noChangeArrowheads="1" noChangeShapeType="1" noTextEdit="1"/>
          </p:cNvSpPr>
          <p:nvPr/>
        </p:nvSpPr>
        <p:spPr bwMode="auto">
          <a:xfrm>
            <a:off x="685800" y="4784725"/>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Solution</a:t>
            </a:r>
          </a:p>
        </p:txBody>
      </p:sp>
      <p:sp>
        <p:nvSpPr>
          <p:cNvPr id="151580" name="Text Box 28"/>
          <p:cNvSpPr txBox="1">
            <a:spLocks noChangeArrowheads="1"/>
          </p:cNvSpPr>
          <p:nvPr/>
        </p:nvSpPr>
        <p:spPr bwMode="auto">
          <a:xfrm>
            <a:off x="1981200" y="4724400"/>
            <a:ext cx="396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Start by writing the column weights: </a:t>
            </a:r>
          </a:p>
          <a:p>
            <a:pPr eaLnBrk="1" hangingPunct="1"/>
            <a:r>
              <a:rPr lang="en-US" sz="2000"/>
              <a:t>4096  256   16   1</a:t>
            </a:r>
          </a:p>
        </p:txBody>
      </p:sp>
      <p:sp>
        <p:nvSpPr>
          <p:cNvPr id="151581" name="Text Box 29"/>
          <p:cNvSpPr txBox="1">
            <a:spLocks noChangeArrowheads="1"/>
          </p:cNvSpPr>
          <p:nvPr/>
        </p:nvSpPr>
        <p:spPr bwMode="auto">
          <a:xfrm>
            <a:off x="1295400" y="5715000"/>
            <a:ext cx="480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1(4096) + 10(256) +2(16) +15(1) =</a:t>
            </a:r>
          </a:p>
        </p:txBody>
      </p:sp>
      <p:sp>
        <p:nvSpPr>
          <p:cNvPr id="24597" name="Rectangle 30"/>
          <p:cNvSpPr>
            <a:spLocks noChangeArrowheads="1"/>
          </p:cNvSpPr>
          <p:nvPr/>
        </p:nvSpPr>
        <p:spPr bwMode="auto">
          <a:xfrm>
            <a:off x="5943600" y="914400"/>
            <a:ext cx="2819400" cy="5257800"/>
          </a:xfrm>
          <a:prstGeom prst="rect">
            <a:avLst/>
          </a:prstGeom>
          <a:solidFill>
            <a:srgbClr val="EAEAEA"/>
          </a:solidFill>
          <a:ln w="9525">
            <a:solidFill>
              <a:schemeClr val="tx1"/>
            </a:solidFill>
            <a:miter lim="800000"/>
            <a:headEnd/>
            <a:tailEnd/>
          </a:ln>
        </p:spPr>
        <p:txBody>
          <a:bodyPr wrap="none" anchor="ctr"/>
          <a:lstStyle/>
          <a:p>
            <a:endParaRPr lang="en-US"/>
          </a:p>
        </p:txBody>
      </p:sp>
      <p:sp>
        <p:nvSpPr>
          <p:cNvPr id="24598" name="Text Box 31"/>
          <p:cNvSpPr txBox="1">
            <a:spLocks noChangeArrowheads="1"/>
          </p:cNvSpPr>
          <p:nvPr/>
        </p:nvSpPr>
        <p:spPr bwMode="auto">
          <a:xfrm>
            <a:off x="62484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0 1 2 3 4 5 6 7 8 9 10 11 12 13 1415</a:t>
            </a:r>
          </a:p>
        </p:txBody>
      </p:sp>
      <p:sp>
        <p:nvSpPr>
          <p:cNvPr id="24599" name="Text Box 32"/>
          <p:cNvSpPr txBox="1">
            <a:spLocks noChangeArrowheads="1"/>
          </p:cNvSpPr>
          <p:nvPr/>
        </p:nvSpPr>
        <p:spPr bwMode="auto">
          <a:xfrm>
            <a:off x="72390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8000"/>
                </a:solidFill>
              </a:rPr>
              <a:t>0 1 2 3 4 5 6 7 8 9 A B C D E F</a:t>
            </a:r>
          </a:p>
        </p:txBody>
      </p:sp>
      <p:sp>
        <p:nvSpPr>
          <p:cNvPr id="24600" name="Text Box 33"/>
          <p:cNvSpPr txBox="1">
            <a:spLocks noChangeArrowheads="1"/>
          </p:cNvSpPr>
          <p:nvPr/>
        </p:nvSpPr>
        <p:spPr bwMode="auto">
          <a:xfrm>
            <a:off x="8001000" y="1203325"/>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rPr>
              <a:t>0000 0001 0010 0011 0100 0101 0110 0111 1000 1001 1010 1011 1100 1101 1110 1111</a:t>
            </a:r>
          </a:p>
        </p:txBody>
      </p:sp>
      <p:sp>
        <p:nvSpPr>
          <p:cNvPr id="24601" name="Text Box 34"/>
          <p:cNvSpPr txBox="1">
            <a:spLocks noChangeArrowheads="1"/>
          </p:cNvSpPr>
          <p:nvPr/>
        </p:nvSpPr>
        <p:spPr bwMode="auto">
          <a:xfrm>
            <a:off x="59436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Decimal</a:t>
            </a:r>
          </a:p>
        </p:txBody>
      </p:sp>
      <p:sp>
        <p:nvSpPr>
          <p:cNvPr id="24602" name="Text Box 35"/>
          <p:cNvSpPr txBox="1">
            <a:spLocks noChangeArrowheads="1"/>
          </p:cNvSpPr>
          <p:nvPr/>
        </p:nvSpPr>
        <p:spPr bwMode="auto">
          <a:xfrm>
            <a:off x="67818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008000"/>
                </a:solidFill>
              </a:rPr>
              <a:t>Hexadecimal</a:t>
            </a:r>
          </a:p>
        </p:txBody>
      </p:sp>
      <p:sp>
        <p:nvSpPr>
          <p:cNvPr id="24603" name="Text Box 36"/>
          <p:cNvSpPr txBox="1">
            <a:spLocks noChangeArrowheads="1"/>
          </p:cNvSpPr>
          <p:nvPr/>
        </p:nvSpPr>
        <p:spPr bwMode="auto">
          <a:xfrm>
            <a:off x="8001000" y="914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chemeClr val="tx2"/>
                </a:solidFill>
              </a:rPr>
              <a:t>Binary</a:t>
            </a:r>
          </a:p>
        </p:txBody>
      </p:sp>
      <p:sp>
        <p:nvSpPr>
          <p:cNvPr id="24604" name="Line 37"/>
          <p:cNvSpPr>
            <a:spLocks noChangeShapeType="1"/>
          </p:cNvSpPr>
          <p:nvPr/>
        </p:nvSpPr>
        <p:spPr bwMode="auto">
          <a:xfrm>
            <a:off x="5943600" y="1219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38"/>
          <p:cNvSpPr>
            <a:spLocks noChangeShapeType="1"/>
          </p:cNvSpPr>
          <p:nvPr/>
        </p:nvSpPr>
        <p:spPr bwMode="auto">
          <a:xfrm>
            <a:off x="67818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Line 39"/>
          <p:cNvSpPr>
            <a:spLocks noChangeShapeType="1"/>
          </p:cNvSpPr>
          <p:nvPr/>
        </p:nvSpPr>
        <p:spPr bwMode="auto">
          <a:xfrm>
            <a:off x="80010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82055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66"/>
                                        </p:tgtEl>
                                        <p:attrNameLst>
                                          <p:attrName>style.visibility</p:attrName>
                                        </p:attrNameLst>
                                      </p:cBhvr>
                                      <p:to>
                                        <p:strVal val="visible"/>
                                      </p:to>
                                    </p:set>
                                    <p:animEffect transition="in" filter="dissolve">
                                      <p:cBhvr>
                                        <p:cTn id="7" dur="500"/>
                                        <p:tgtEl>
                                          <p:spTgt spid="1515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1570"/>
                                        </p:tgtEl>
                                        <p:attrNameLst>
                                          <p:attrName>style.visibility</p:attrName>
                                        </p:attrNameLst>
                                      </p:cBhvr>
                                      <p:to>
                                        <p:strVal val="visible"/>
                                      </p:to>
                                    </p:set>
                                    <p:animEffect transition="in" filter="dissolve">
                                      <p:cBhvr>
                                        <p:cTn id="10" dur="500"/>
                                        <p:tgtEl>
                                          <p:spTgt spid="15157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1575"/>
                                        </p:tgtEl>
                                        <p:attrNameLst>
                                          <p:attrName>style.visibility</p:attrName>
                                        </p:attrNameLst>
                                      </p:cBhvr>
                                      <p:to>
                                        <p:strVal val="visible"/>
                                      </p:to>
                                    </p:set>
                                    <p:animEffect transition="in" filter="dissolve">
                                      <p:cBhvr>
                                        <p:cTn id="13" dur="500"/>
                                        <p:tgtEl>
                                          <p:spTgt spid="151575"/>
                                        </p:tgtEl>
                                      </p:cBhvr>
                                    </p:animEffect>
                                  </p:childTnLst>
                                </p:cTn>
                              </p:par>
                              <p:par>
                                <p:cTn id="14" presetID="43" presetClass="entr" presetSubtype="0" fill="hold" grpId="0" nodeType="withEffect">
                                  <p:stCondLst>
                                    <p:cond delay="0"/>
                                  </p:stCondLst>
                                  <p:childTnLst>
                                    <p:set>
                                      <p:cBhvr>
                                        <p:cTn id="15" dur="1" fill="hold">
                                          <p:stCondLst>
                                            <p:cond delay="0"/>
                                          </p:stCondLst>
                                        </p:cTn>
                                        <p:tgtEl>
                                          <p:spTgt spid="151567"/>
                                        </p:tgtEl>
                                        <p:attrNameLst>
                                          <p:attrName>style.visibility</p:attrName>
                                        </p:attrNameLst>
                                      </p:cBhvr>
                                      <p:to>
                                        <p:strVal val="visible"/>
                                      </p:to>
                                    </p:set>
                                    <p:animEffect transition="in" filter="fade">
                                      <p:cBhvr>
                                        <p:cTn id="16" dur="100"/>
                                        <p:tgtEl>
                                          <p:spTgt spid="151567"/>
                                        </p:tgtEl>
                                      </p:cBhvr>
                                    </p:animEffect>
                                    <p:anim calcmode="lin" valueType="num">
                                      <p:cBhvr>
                                        <p:cTn id="17" dur="400" fill="hold"/>
                                        <p:tgtEl>
                                          <p:spTgt spid="151567"/>
                                        </p:tgtEl>
                                        <p:attrNameLst>
                                          <p:attrName>ppt_x</p:attrName>
                                        </p:attrNameLst>
                                      </p:cBhvr>
                                      <p:tavLst>
                                        <p:tav tm="0">
                                          <p:val>
                                            <p:strVal val="#ppt_x"/>
                                          </p:val>
                                        </p:tav>
                                        <p:tav tm="100000">
                                          <p:val>
                                            <p:strVal val="#ppt_x"/>
                                          </p:val>
                                        </p:tav>
                                      </p:tavLst>
                                    </p:anim>
                                    <p:anim calcmode="lin" valueType="num">
                                      <p:cBhvr>
                                        <p:cTn id="18" dur="400" fill="hold"/>
                                        <p:tgtEl>
                                          <p:spTgt spid="151567"/>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515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515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1" fill="hold" nodeType="afterGroup">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51572"/>
                                        </p:tgtEl>
                                        <p:attrNameLst>
                                          <p:attrName>style.visibility</p:attrName>
                                        </p:attrNameLst>
                                      </p:cBhvr>
                                      <p:to>
                                        <p:strVal val="visible"/>
                                      </p:to>
                                    </p:set>
                                    <p:animEffect transition="in" filter="wipe(right)">
                                      <p:cBhvr>
                                        <p:cTn id="24" dur="1000"/>
                                        <p:tgtEl>
                                          <p:spTgt spid="1515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1574"/>
                                        </p:tgtEl>
                                        <p:attrNameLst>
                                          <p:attrName>style.visibility</p:attrName>
                                        </p:attrNameLst>
                                      </p:cBhvr>
                                      <p:to>
                                        <p:strVal val="visible"/>
                                      </p:to>
                                    </p:set>
                                    <p:anim calcmode="lin" valueType="num">
                                      <p:cBhvr additive="base">
                                        <p:cTn id="29" dur="500" fill="hold"/>
                                        <p:tgtEl>
                                          <p:spTgt spid="151574"/>
                                        </p:tgtEl>
                                        <p:attrNameLst>
                                          <p:attrName>ppt_x</p:attrName>
                                        </p:attrNameLst>
                                      </p:cBhvr>
                                      <p:tavLst>
                                        <p:tav tm="0">
                                          <p:val>
                                            <p:strVal val="#ppt_x"/>
                                          </p:val>
                                        </p:tav>
                                        <p:tav tm="100000">
                                          <p:val>
                                            <p:strVal val="#ppt_x"/>
                                          </p:val>
                                        </p:tav>
                                      </p:tavLst>
                                    </p:anim>
                                    <p:anim calcmode="lin" valueType="num">
                                      <p:cBhvr additive="base">
                                        <p:cTn id="30" dur="500" fill="hold"/>
                                        <p:tgtEl>
                                          <p:spTgt spid="151574"/>
                                        </p:tgtEl>
                                        <p:attrNameLst>
                                          <p:attrName>ppt_y</p:attrName>
                                        </p:attrNameLst>
                                      </p:cBhvr>
                                      <p:tavLst>
                                        <p:tav tm="0">
                                          <p:val>
                                            <p:strVal val="1+#ppt_h/2"/>
                                          </p:val>
                                        </p:tav>
                                        <p:tav tm="100000">
                                          <p:val>
                                            <p:strVal val="#ppt_y"/>
                                          </p:val>
                                        </p:tav>
                                      </p:tavLst>
                                    </p:anim>
                                  </p:childTnLst>
                                </p:cTn>
                              </p:par>
                              <p:par>
                                <p:cTn id="31" presetID="22" presetClass="entr" presetSubtype="2" fill="hold" grpId="0" nodeType="withEffect">
                                  <p:stCondLst>
                                    <p:cond delay="0"/>
                                  </p:stCondLst>
                                  <p:childTnLst>
                                    <p:set>
                                      <p:cBhvr>
                                        <p:cTn id="32" dur="1" fill="hold">
                                          <p:stCondLst>
                                            <p:cond delay="0"/>
                                          </p:stCondLst>
                                        </p:cTn>
                                        <p:tgtEl>
                                          <p:spTgt spid="151573"/>
                                        </p:tgtEl>
                                        <p:attrNameLst>
                                          <p:attrName>style.visibility</p:attrName>
                                        </p:attrNameLst>
                                      </p:cBhvr>
                                      <p:to>
                                        <p:strVal val="visible"/>
                                      </p:to>
                                    </p:set>
                                    <p:animEffect transition="in" filter="wipe(right)">
                                      <p:cBhvr>
                                        <p:cTn id="33" dur="1000"/>
                                        <p:tgtEl>
                                          <p:spTgt spid="1515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51578"/>
                                        </p:tgtEl>
                                        <p:attrNameLst>
                                          <p:attrName>style.visibility</p:attrName>
                                        </p:attrNameLst>
                                      </p:cBhvr>
                                      <p:to>
                                        <p:strVal val="visible"/>
                                      </p:to>
                                    </p:set>
                                    <p:anim calcmode="lin" valueType="num">
                                      <p:cBhvr additive="base">
                                        <p:cTn id="38" dur="500" fill="hold"/>
                                        <p:tgtEl>
                                          <p:spTgt spid="151578"/>
                                        </p:tgtEl>
                                        <p:attrNameLst>
                                          <p:attrName>ppt_x</p:attrName>
                                        </p:attrNameLst>
                                      </p:cBhvr>
                                      <p:tavLst>
                                        <p:tav tm="0">
                                          <p:val>
                                            <p:strVal val="0-#ppt_w/2"/>
                                          </p:val>
                                        </p:tav>
                                        <p:tav tm="100000">
                                          <p:val>
                                            <p:strVal val="#ppt_x"/>
                                          </p:val>
                                        </p:tav>
                                      </p:tavLst>
                                    </p:anim>
                                    <p:anim calcmode="lin" valueType="num">
                                      <p:cBhvr additive="base">
                                        <p:cTn id="39" dur="500" fill="hold"/>
                                        <p:tgtEl>
                                          <p:spTgt spid="15157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51577"/>
                                        </p:tgtEl>
                                        <p:attrNameLst>
                                          <p:attrName>style.visibility</p:attrName>
                                        </p:attrNameLst>
                                      </p:cBhvr>
                                      <p:to>
                                        <p:strVal val="visible"/>
                                      </p:to>
                                    </p:set>
                                    <p:anim calcmode="lin" valueType="num">
                                      <p:cBhvr additive="base">
                                        <p:cTn id="42" dur="500" fill="hold"/>
                                        <p:tgtEl>
                                          <p:spTgt spid="151577"/>
                                        </p:tgtEl>
                                        <p:attrNameLst>
                                          <p:attrName>ppt_x</p:attrName>
                                        </p:attrNameLst>
                                      </p:cBhvr>
                                      <p:tavLst>
                                        <p:tav tm="0">
                                          <p:val>
                                            <p:strVal val="1+#ppt_w/2"/>
                                          </p:val>
                                        </p:tav>
                                        <p:tav tm="100000">
                                          <p:val>
                                            <p:strVal val="#ppt_x"/>
                                          </p:val>
                                        </p:tav>
                                      </p:tavLst>
                                    </p:anim>
                                    <p:anim calcmode="lin" valueType="num">
                                      <p:cBhvr additive="base">
                                        <p:cTn id="43" dur="500" fill="hold"/>
                                        <p:tgtEl>
                                          <p:spTgt spid="15157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51579"/>
                                        </p:tgtEl>
                                        <p:attrNameLst>
                                          <p:attrName>style.visibility</p:attrName>
                                        </p:attrNameLst>
                                      </p:cBhvr>
                                      <p:to>
                                        <p:strVal val="visible"/>
                                      </p:to>
                                    </p:set>
                                    <p:animEffect transition="in" filter="dissolve">
                                      <p:cBhvr>
                                        <p:cTn id="48" dur="500"/>
                                        <p:tgtEl>
                                          <p:spTgt spid="151579"/>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51580"/>
                                        </p:tgtEl>
                                        <p:attrNameLst>
                                          <p:attrName>style.visibility</p:attrName>
                                        </p:attrNameLst>
                                      </p:cBhvr>
                                      <p:to>
                                        <p:strVal val="visible"/>
                                      </p:to>
                                    </p:set>
                                    <p:animEffect transition="in" filter="wipe(left)">
                                      <p:cBhvr>
                                        <p:cTn id="52" dur="1000"/>
                                        <p:tgtEl>
                                          <p:spTgt spid="1515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51568"/>
                                        </p:tgtEl>
                                        <p:attrNameLst>
                                          <p:attrName>style.visibility</p:attrName>
                                        </p:attrNameLst>
                                      </p:cBhvr>
                                      <p:to>
                                        <p:strVal val="visible"/>
                                      </p:to>
                                    </p:set>
                                    <p:anim calcmode="lin" valueType="num">
                                      <p:cBhvr additive="base">
                                        <p:cTn id="57" dur="1000" fill="hold"/>
                                        <p:tgtEl>
                                          <p:spTgt spid="151568"/>
                                        </p:tgtEl>
                                        <p:attrNameLst>
                                          <p:attrName>ppt_x</p:attrName>
                                        </p:attrNameLst>
                                      </p:cBhvr>
                                      <p:tavLst>
                                        <p:tav tm="0">
                                          <p:val>
                                            <p:strVal val="1+#ppt_w/2"/>
                                          </p:val>
                                        </p:tav>
                                        <p:tav tm="100000">
                                          <p:val>
                                            <p:strVal val="#ppt_x"/>
                                          </p:val>
                                        </p:tav>
                                      </p:tavLst>
                                    </p:anim>
                                    <p:anim calcmode="lin" valueType="num">
                                      <p:cBhvr additive="base">
                                        <p:cTn id="58" dur="1000" fill="hold"/>
                                        <p:tgtEl>
                                          <p:spTgt spid="151568"/>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1581"/>
                                        </p:tgtEl>
                                        <p:attrNameLst>
                                          <p:attrName>style.visibility</p:attrName>
                                        </p:attrNameLst>
                                      </p:cBhvr>
                                      <p:to>
                                        <p:strVal val="visible"/>
                                      </p:to>
                                    </p:set>
                                    <p:animEffect transition="in" filter="wipe(left)">
                                      <p:cBhvr>
                                        <p:cTn id="63" dur="500"/>
                                        <p:tgtEl>
                                          <p:spTgt spid="15158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51569"/>
                                        </p:tgtEl>
                                        <p:attrNameLst>
                                          <p:attrName>style.visibility</p:attrName>
                                        </p:attrNameLst>
                                      </p:cBhvr>
                                      <p:to>
                                        <p:strVal val="visible"/>
                                      </p:to>
                                    </p:set>
                                    <p:animEffect transition="in" filter="fade">
                                      <p:cBhvr>
                                        <p:cTn id="68" dur="1000"/>
                                        <p:tgtEl>
                                          <p:spTgt spid="151569"/>
                                        </p:tgtEl>
                                      </p:cBhvr>
                                    </p:animEffect>
                                    <p:anim calcmode="lin" valueType="num">
                                      <p:cBhvr>
                                        <p:cTn id="69" dur="1000" fill="hold"/>
                                        <p:tgtEl>
                                          <p:spTgt spid="151569"/>
                                        </p:tgtEl>
                                        <p:attrNameLst>
                                          <p:attrName>ppt_x</p:attrName>
                                        </p:attrNameLst>
                                      </p:cBhvr>
                                      <p:tavLst>
                                        <p:tav tm="0">
                                          <p:val>
                                            <p:strVal val="#ppt_x"/>
                                          </p:val>
                                        </p:tav>
                                        <p:tav tm="100000">
                                          <p:val>
                                            <p:strVal val="#ppt_x"/>
                                          </p:val>
                                        </p:tav>
                                      </p:tavLst>
                                    </p:anim>
                                    <p:anim calcmode="lin" valueType="num">
                                      <p:cBhvr>
                                        <p:cTn id="70" dur="900" decel="100000" fill="hold"/>
                                        <p:tgtEl>
                                          <p:spTgt spid="151569"/>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515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6" grpId="0" animBg="1"/>
      <p:bldP spid="151567" grpId="0"/>
      <p:bldP spid="151568" grpId="0"/>
      <p:bldP spid="151569" grpId="0"/>
      <p:bldP spid="151570" grpId="0"/>
      <p:bldP spid="151572" grpId="0"/>
      <p:bldP spid="151573" grpId="0"/>
      <p:bldP spid="151574" grpId="0"/>
      <p:bldP spid="151575" grpId="0"/>
      <p:bldP spid="151577" grpId="0"/>
      <p:bldP spid="151578" grpId="0" animBg="1"/>
      <p:bldP spid="151579" grpId="0" animBg="1"/>
      <p:bldP spid="151580" grpId="0"/>
      <p:bldP spid="15158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943600" y="914400"/>
            <a:ext cx="2590800" cy="5257800"/>
          </a:xfrm>
          <a:prstGeom prst="rect">
            <a:avLst/>
          </a:prstGeom>
          <a:solidFill>
            <a:srgbClr val="EAEAEA"/>
          </a:solidFill>
          <a:ln w="9525">
            <a:solidFill>
              <a:schemeClr val="tx1"/>
            </a:solidFill>
            <a:miter lim="800000"/>
            <a:headEnd/>
            <a:tailEnd/>
          </a:ln>
        </p:spPr>
        <p:txBody>
          <a:bodyPr wrap="none" anchor="ctr"/>
          <a:lstStyle/>
          <a:p>
            <a:endParaRPr lang="en-US"/>
          </a:p>
        </p:txBody>
      </p:sp>
      <p:pic>
        <p:nvPicPr>
          <p:cNvPr id="25603" name="Picture 3" descr="SH2507-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209800" cy="68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604" name="Text Box 4"/>
          <p:cNvSpPr txBox="1">
            <a:spLocks noChangeArrowheads="1"/>
          </p:cNvSpPr>
          <p:nvPr/>
        </p:nvSpPr>
        <p:spPr bwMode="auto">
          <a:xfrm>
            <a:off x="3581400" y="228600"/>
            <a:ext cx="19812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6A6A6A"/>
                    </a:outerShdw>
                  </a:cont>
                  <a:effect ref="fillLine"/>
                </a:effectDag>
              </a:rPr>
              <a:t>Summary</a:t>
            </a:r>
          </a:p>
        </p:txBody>
      </p:sp>
      <p:sp>
        <p:nvSpPr>
          <p:cNvPr id="25605" name="Rectangle 5"/>
          <p:cNvSpPr>
            <a:spLocks noChangeArrowheads="1"/>
          </p:cNvSpPr>
          <p:nvPr/>
        </p:nvSpPr>
        <p:spPr bwMode="auto">
          <a:xfrm>
            <a:off x="914400" y="1143000"/>
            <a:ext cx="2046288" cy="466725"/>
          </a:xfrm>
          <a:prstGeom prst="rect">
            <a:avLst/>
          </a:prstGeom>
          <a:solidFill>
            <a:srgbClr val="996633"/>
          </a:solidFill>
          <a:ln w="9525">
            <a:solidFill>
              <a:srgbClr val="000000"/>
            </a:solidFill>
            <a:miter lim="800000"/>
            <a:headEnd/>
            <a:tailEnd/>
          </a:ln>
        </p:spPr>
        <p:txBody>
          <a:bodyPr wrap="none">
            <a:spAutoFit/>
          </a:bodyPr>
          <a:lstStyle/>
          <a:p>
            <a:pPr eaLnBrk="1" hangingPunct="1"/>
            <a:r>
              <a:rPr lang="en-US">
                <a:solidFill>
                  <a:srgbClr val="FFFF99"/>
                </a:solidFill>
              </a:rPr>
              <a:t>Octal Numbers</a:t>
            </a:r>
          </a:p>
        </p:txBody>
      </p:sp>
      <p:sp>
        <p:nvSpPr>
          <p:cNvPr id="25606" name="Text Box 6"/>
          <p:cNvSpPr txBox="1">
            <a:spLocks noChangeArrowheads="1"/>
          </p:cNvSpPr>
          <p:nvPr/>
        </p:nvSpPr>
        <p:spPr bwMode="auto">
          <a:xfrm>
            <a:off x="838200" y="1676400"/>
            <a:ext cx="502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Octal uses eight characters the numbers 0 through 7 to represent numbers. There is no 8 or 9 character in octal.</a:t>
            </a:r>
          </a:p>
        </p:txBody>
      </p:sp>
      <p:sp>
        <p:nvSpPr>
          <p:cNvPr id="25607" name="Text Box 7"/>
          <p:cNvSpPr txBox="1">
            <a:spLocks noChangeArrowheads="1"/>
          </p:cNvSpPr>
          <p:nvPr/>
        </p:nvSpPr>
        <p:spPr bwMode="auto">
          <a:xfrm>
            <a:off x="62484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rPr>
              <a:t>0 1 2 3 4 5 6 7 8 9 10 11 12 13 1415</a:t>
            </a:r>
          </a:p>
        </p:txBody>
      </p:sp>
      <p:sp>
        <p:nvSpPr>
          <p:cNvPr id="25608" name="Text Box 8"/>
          <p:cNvSpPr txBox="1">
            <a:spLocks noChangeArrowheads="1"/>
          </p:cNvSpPr>
          <p:nvPr/>
        </p:nvSpPr>
        <p:spPr bwMode="auto">
          <a:xfrm>
            <a:off x="7010400" y="1203325"/>
            <a:ext cx="45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0000FF"/>
                </a:solidFill>
              </a:rPr>
              <a:t>0 1 2 3 4 5 6 7 10 1112 13 14 15 16 17</a:t>
            </a:r>
          </a:p>
        </p:txBody>
      </p:sp>
      <p:sp>
        <p:nvSpPr>
          <p:cNvPr id="25609" name="Text Box 9"/>
          <p:cNvSpPr txBox="1">
            <a:spLocks noChangeArrowheads="1"/>
          </p:cNvSpPr>
          <p:nvPr/>
        </p:nvSpPr>
        <p:spPr bwMode="auto">
          <a:xfrm>
            <a:off x="7772400" y="1203325"/>
            <a:ext cx="838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rPr>
              <a:t>0000 0001 0010 0011 0100 0101 0110 0111 1000 1001 1010 1011 1100 1101 1110 1111</a:t>
            </a:r>
          </a:p>
        </p:txBody>
      </p:sp>
      <p:sp>
        <p:nvSpPr>
          <p:cNvPr id="25610" name="Text Box 10"/>
          <p:cNvSpPr txBox="1">
            <a:spLocks noChangeArrowheads="1"/>
          </p:cNvSpPr>
          <p:nvPr/>
        </p:nvSpPr>
        <p:spPr bwMode="auto">
          <a:xfrm>
            <a:off x="59436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FF0000"/>
                </a:solidFill>
              </a:rPr>
              <a:t>Decimal</a:t>
            </a:r>
          </a:p>
        </p:txBody>
      </p:sp>
      <p:sp>
        <p:nvSpPr>
          <p:cNvPr id="25611" name="Text Box 11"/>
          <p:cNvSpPr txBox="1">
            <a:spLocks noChangeArrowheads="1"/>
          </p:cNvSpPr>
          <p:nvPr/>
        </p:nvSpPr>
        <p:spPr bwMode="auto">
          <a:xfrm>
            <a:off x="68580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rgbClr val="0000FF"/>
                </a:solidFill>
              </a:rPr>
              <a:t>Octal</a:t>
            </a:r>
          </a:p>
        </p:txBody>
      </p:sp>
      <p:sp>
        <p:nvSpPr>
          <p:cNvPr id="25612" name="Text Box 12"/>
          <p:cNvSpPr txBox="1">
            <a:spLocks noChangeArrowheads="1"/>
          </p:cNvSpPr>
          <p:nvPr/>
        </p:nvSpPr>
        <p:spPr bwMode="auto">
          <a:xfrm>
            <a:off x="7772400" y="914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chemeClr val="tx2"/>
                </a:solidFill>
              </a:rPr>
              <a:t>Binary</a:t>
            </a:r>
          </a:p>
        </p:txBody>
      </p:sp>
      <p:sp>
        <p:nvSpPr>
          <p:cNvPr id="25613" name="Line 13"/>
          <p:cNvSpPr>
            <a:spLocks noChangeShapeType="1"/>
          </p:cNvSpPr>
          <p:nvPr/>
        </p:nvSpPr>
        <p:spPr bwMode="auto">
          <a:xfrm>
            <a:off x="5943600" y="12192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4"/>
          <p:cNvSpPr>
            <a:spLocks noChangeShapeType="1"/>
          </p:cNvSpPr>
          <p:nvPr/>
        </p:nvSpPr>
        <p:spPr bwMode="auto">
          <a:xfrm>
            <a:off x="67818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5"/>
          <p:cNvSpPr>
            <a:spLocks noChangeShapeType="1"/>
          </p:cNvSpPr>
          <p:nvPr/>
        </p:nvSpPr>
        <p:spPr bwMode="auto">
          <a:xfrm>
            <a:off x="7696200" y="914400"/>
            <a:ext cx="0" cy="525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16" name="Text Box 16"/>
          <p:cNvSpPr txBox="1">
            <a:spLocks noChangeArrowheads="1"/>
          </p:cNvSpPr>
          <p:nvPr/>
        </p:nvSpPr>
        <p:spPr bwMode="auto">
          <a:xfrm>
            <a:off x="838200" y="28194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Binary number can easily be converted to octal by grouping bits 3 at a time and writing the equivalent octal character for each group.  </a:t>
            </a:r>
          </a:p>
        </p:txBody>
      </p:sp>
      <p:sp>
        <p:nvSpPr>
          <p:cNvPr id="153617" name="Text Box 17"/>
          <p:cNvSpPr txBox="1">
            <a:spLocks noChangeArrowheads="1"/>
          </p:cNvSpPr>
          <p:nvPr/>
        </p:nvSpPr>
        <p:spPr bwMode="auto">
          <a:xfrm>
            <a:off x="1905000" y="4419600"/>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Express 1 001 011 000 001 110</a:t>
            </a:r>
            <a:r>
              <a:rPr lang="en-US" sz="2000" baseline="-25000"/>
              <a:t>2</a:t>
            </a:r>
            <a:r>
              <a:rPr lang="en-US" sz="2000"/>
              <a:t> in octal:</a:t>
            </a:r>
          </a:p>
        </p:txBody>
      </p:sp>
      <p:sp>
        <p:nvSpPr>
          <p:cNvPr id="153618" name="WordArt 18"/>
          <p:cNvSpPr>
            <a:spLocks noChangeArrowheads="1" noChangeShapeType="1" noTextEdit="1"/>
          </p:cNvSpPr>
          <p:nvPr/>
        </p:nvSpPr>
        <p:spPr bwMode="auto">
          <a:xfrm>
            <a:off x="609600" y="4479925"/>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Example</a:t>
            </a:r>
          </a:p>
        </p:txBody>
      </p:sp>
      <p:sp>
        <p:nvSpPr>
          <p:cNvPr id="153619" name="WordArt 19"/>
          <p:cNvSpPr>
            <a:spLocks noChangeArrowheads="1" noChangeShapeType="1" noTextEdit="1"/>
          </p:cNvSpPr>
          <p:nvPr/>
        </p:nvSpPr>
        <p:spPr bwMode="auto">
          <a:xfrm>
            <a:off x="609600" y="5073650"/>
            <a:ext cx="12192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Solution</a:t>
            </a:r>
          </a:p>
        </p:txBody>
      </p:sp>
      <p:sp>
        <p:nvSpPr>
          <p:cNvPr id="153620" name="Text Box 20"/>
          <p:cNvSpPr txBox="1">
            <a:spLocks noChangeArrowheads="1"/>
          </p:cNvSpPr>
          <p:nvPr/>
        </p:nvSpPr>
        <p:spPr bwMode="auto">
          <a:xfrm>
            <a:off x="1905000" y="5105400"/>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
              </a:spcBef>
            </a:pPr>
            <a:r>
              <a:rPr lang="en-US" sz="2000"/>
              <a:t>Group the binary number by 3-bits starting from the right. Thus, </a:t>
            </a:r>
            <a:r>
              <a:rPr lang="en-US" sz="2000">
                <a:solidFill>
                  <a:srgbClr val="FF0000"/>
                </a:solidFill>
              </a:rPr>
              <a:t>113016</a:t>
            </a:r>
            <a:r>
              <a:rPr lang="en-US" sz="2000" baseline="-25000">
                <a:solidFill>
                  <a:srgbClr val="FF0000"/>
                </a:solidFill>
              </a:rPr>
              <a:t>8</a:t>
            </a:r>
          </a:p>
        </p:txBody>
      </p:sp>
    </p:spTree>
    <p:extLst>
      <p:ext uri="{BB962C8B-B14F-4D97-AF65-F5344CB8AC3E}">
        <p14:creationId xmlns:p14="http://schemas.microsoft.com/office/powerpoint/2010/main" val="4188661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3616"/>
                                        </p:tgtEl>
                                        <p:attrNameLst>
                                          <p:attrName>style.visibility</p:attrName>
                                        </p:attrNameLst>
                                      </p:cBhvr>
                                      <p:to>
                                        <p:strVal val="visible"/>
                                      </p:to>
                                    </p:set>
                                    <p:anim calcmode="lin" valueType="num">
                                      <p:cBhvr additive="base">
                                        <p:cTn id="7" dur="500" fill="hold"/>
                                        <p:tgtEl>
                                          <p:spTgt spid="153616"/>
                                        </p:tgtEl>
                                        <p:attrNameLst>
                                          <p:attrName>ppt_x</p:attrName>
                                        </p:attrNameLst>
                                      </p:cBhvr>
                                      <p:tavLst>
                                        <p:tav tm="0">
                                          <p:val>
                                            <p:strVal val="0-#ppt_w/2"/>
                                          </p:val>
                                        </p:tav>
                                        <p:tav tm="100000">
                                          <p:val>
                                            <p:strVal val="#ppt_x"/>
                                          </p:val>
                                        </p:tav>
                                      </p:tavLst>
                                    </p:anim>
                                    <p:anim calcmode="lin" valueType="num">
                                      <p:cBhvr additive="base">
                                        <p:cTn id="8" dur="500" fill="hold"/>
                                        <p:tgtEl>
                                          <p:spTgt spid="1536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18"/>
                                        </p:tgtEl>
                                        <p:attrNameLst>
                                          <p:attrName>style.visibility</p:attrName>
                                        </p:attrNameLst>
                                      </p:cBhvr>
                                      <p:to>
                                        <p:strVal val="visible"/>
                                      </p:to>
                                    </p:set>
                                    <p:anim calcmode="lin" valueType="num">
                                      <p:cBhvr additive="base">
                                        <p:cTn id="13" dur="500" fill="hold"/>
                                        <p:tgtEl>
                                          <p:spTgt spid="153618"/>
                                        </p:tgtEl>
                                        <p:attrNameLst>
                                          <p:attrName>ppt_x</p:attrName>
                                        </p:attrNameLst>
                                      </p:cBhvr>
                                      <p:tavLst>
                                        <p:tav tm="0">
                                          <p:val>
                                            <p:strVal val="0-#ppt_w/2"/>
                                          </p:val>
                                        </p:tav>
                                        <p:tav tm="100000">
                                          <p:val>
                                            <p:strVal val="#ppt_x"/>
                                          </p:val>
                                        </p:tav>
                                      </p:tavLst>
                                    </p:anim>
                                    <p:anim calcmode="lin" valueType="num">
                                      <p:cBhvr additive="base">
                                        <p:cTn id="14" dur="500" fill="hold"/>
                                        <p:tgtEl>
                                          <p:spTgt spid="15361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53617"/>
                                        </p:tgtEl>
                                        <p:attrNameLst>
                                          <p:attrName>style.visibility</p:attrName>
                                        </p:attrNameLst>
                                      </p:cBhvr>
                                      <p:to>
                                        <p:strVal val="visible"/>
                                      </p:to>
                                    </p:set>
                                    <p:anim calcmode="lin" valueType="num">
                                      <p:cBhvr additive="base">
                                        <p:cTn id="17" dur="500" fill="hold"/>
                                        <p:tgtEl>
                                          <p:spTgt spid="153617"/>
                                        </p:tgtEl>
                                        <p:attrNameLst>
                                          <p:attrName>ppt_x</p:attrName>
                                        </p:attrNameLst>
                                      </p:cBhvr>
                                      <p:tavLst>
                                        <p:tav tm="0">
                                          <p:val>
                                            <p:strVal val="1+#ppt_w/2"/>
                                          </p:val>
                                        </p:tav>
                                        <p:tav tm="100000">
                                          <p:val>
                                            <p:strVal val="#ppt_x"/>
                                          </p:val>
                                        </p:tav>
                                      </p:tavLst>
                                    </p:anim>
                                    <p:anim calcmode="lin" valueType="num">
                                      <p:cBhvr additive="base">
                                        <p:cTn id="18" dur="500" fill="hold"/>
                                        <p:tgtEl>
                                          <p:spTgt spid="15361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3619"/>
                                        </p:tgtEl>
                                        <p:attrNameLst>
                                          <p:attrName>style.visibility</p:attrName>
                                        </p:attrNameLst>
                                      </p:cBhvr>
                                      <p:to>
                                        <p:strVal val="visible"/>
                                      </p:to>
                                    </p:set>
                                    <p:animEffect transition="in" filter="dissolve">
                                      <p:cBhvr>
                                        <p:cTn id="23" dur="500"/>
                                        <p:tgtEl>
                                          <p:spTgt spid="153619"/>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153620"/>
                                        </p:tgtEl>
                                        <p:attrNameLst>
                                          <p:attrName>style.visibility</p:attrName>
                                        </p:attrNameLst>
                                      </p:cBhvr>
                                      <p:to>
                                        <p:strVal val="visible"/>
                                      </p:to>
                                    </p:set>
                                    <p:anim calcmode="lin" valueType="num">
                                      <p:cBhvr additive="base">
                                        <p:cTn id="26" dur="500" fill="hold"/>
                                        <p:tgtEl>
                                          <p:spTgt spid="153620"/>
                                        </p:tgtEl>
                                        <p:attrNameLst>
                                          <p:attrName>ppt_x</p:attrName>
                                        </p:attrNameLst>
                                      </p:cBhvr>
                                      <p:tavLst>
                                        <p:tav tm="0">
                                          <p:val>
                                            <p:strVal val="1+#ppt_w/2"/>
                                          </p:val>
                                        </p:tav>
                                        <p:tav tm="100000">
                                          <p:val>
                                            <p:strVal val="#ppt_x"/>
                                          </p:val>
                                        </p:tav>
                                      </p:tavLst>
                                    </p:anim>
                                    <p:anim calcmode="lin" valueType="num">
                                      <p:cBhvr additive="base">
                                        <p:cTn id="27" dur="500" fill="hold"/>
                                        <p:tgtEl>
                                          <p:spTgt spid="153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6" grpId="0"/>
      <p:bldP spid="153617" grpId="0"/>
      <p:bldP spid="153618" grpId="0" animBg="1"/>
      <p:bldP spid="153619" grpId="0" animBg="1"/>
      <p:bldP spid="15362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1950</Words>
  <Application>Microsoft Office PowerPoint</Application>
  <PresentationFormat>عرض على الشاشة (3:4)‏</PresentationFormat>
  <Paragraphs>287</Paragraphs>
  <Slides>20</Slides>
  <Notes>20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saad</dc:creator>
  <cp:lastModifiedBy>saad</cp:lastModifiedBy>
  <cp:revision>1</cp:revision>
  <dcterms:created xsi:type="dcterms:W3CDTF">2018-11-11T15:11:53Z</dcterms:created>
  <dcterms:modified xsi:type="dcterms:W3CDTF">2018-11-11T15:12:43Z</dcterms:modified>
</cp:coreProperties>
</file>